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  <p:sldId id="423" r:id="rId175"/>
    <p:sldId id="424" r:id="rId176"/>
    <p:sldId id="425" r:id="rId177"/>
    <p:sldId id="426" r:id="rId178"/>
    <p:sldId id="427" r:id="rId179"/>
    <p:sldId id="428" r:id="rId180"/>
    <p:sldId id="429" r:id="rId181"/>
    <p:sldId id="430" r:id="rId182"/>
    <p:sldId id="431" r:id="rId183"/>
    <p:sldId id="432" r:id="rId184"/>
    <p:sldId id="433" r:id="rId185"/>
    <p:sldId id="434" r:id="rId186"/>
    <p:sldId id="435" r:id="rId187"/>
    <p:sldId id="436" r:id="rId188"/>
    <p:sldId id="437" r:id="rId189"/>
    <p:sldId id="438" r:id="rId190"/>
    <p:sldId id="439" r:id="rId191"/>
    <p:sldId id="440" r:id="rId192"/>
    <p:sldId id="441" r:id="rId193"/>
    <p:sldId id="442" r:id="rId194"/>
    <p:sldId id="443" r:id="rId195"/>
    <p:sldId id="444" r:id="rId196"/>
    <p:sldId id="445" r:id="rId197"/>
    <p:sldId id="446" r:id="rId198"/>
    <p:sldId id="447" r:id="rId199"/>
    <p:sldId id="448" r:id="rId200"/>
    <p:sldId id="449" r:id="rId201"/>
    <p:sldId id="450" r:id="rId202"/>
    <p:sldId id="451" r:id="rId203"/>
    <p:sldId id="452" r:id="rId20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Relationship Id="rId142" Type="http://schemas.openxmlformats.org/officeDocument/2006/relationships/slide" Target="slides/slide135.xml"/><Relationship Id="rId143" Type="http://schemas.openxmlformats.org/officeDocument/2006/relationships/slide" Target="slides/slide136.xml"/><Relationship Id="rId144" Type="http://schemas.openxmlformats.org/officeDocument/2006/relationships/slide" Target="slides/slide137.xml"/><Relationship Id="rId145" Type="http://schemas.openxmlformats.org/officeDocument/2006/relationships/slide" Target="slides/slide138.xml"/><Relationship Id="rId146" Type="http://schemas.openxmlformats.org/officeDocument/2006/relationships/slide" Target="slides/slide139.xml"/><Relationship Id="rId147" Type="http://schemas.openxmlformats.org/officeDocument/2006/relationships/slide" Target="slides/slide140.xml"/><Relationship Id="rId148" Type="http://schemas.openxmlformats.org/officeDocument/2006/relationships/slide" Target="slides/slide141.xml"/><Relationship Id="rId149" Type="http://schemas.openxmlformats.org/officeDocument/2006/relationships/slide" Target="slides/slide142.xml"/><Relationship Id="rId150" Type="http://schemas.openxmlformats.org/officeDocument/2006/relationships/slide" Target="slides/slide143.xml"/><Relationship Id="rId151" Type="http://schemas.openxmlformats.org/officeDocument/2006/relationships/slide" Target="slides/slide144.xml"/><Relationship Id="rId152" Type="http://schemas.openxmlformats.org/officeDocument/2006/relationships/slide" Target="slides/slide145.xml"/><Relationship Id="rId153" Type="http://schemas.openxmlformats.org/officeDocument/2006/relationships/slide" Target="slides/slide146.xml"/><Relationship Id="rId154" Type="http://schemas.openxmlformats.org/officeDocument/2006/relationships/slide" Target="slides/slide147.xml"/><Relationship Id="rId155" Type="http://schemas.openxmlformats.org/officeDocument/2006/relationships/slide" Target="slides/slide148.xml"/><Relationship Id="rId156" Type="http://schemas.openxmlformats.org/officeDocument/2006/relationships/slide" Target="slides/slide149.xml"/><Relationship Id="rId157" Type="http://schemas.openxmlformats.org/officeDocument/2006/relationships/slide" Target="slides/slide150.xml"/><Relationship Id="rId158" Type="http://schemas.openxmlformats.org/officeDocument/2006/relationships/slide" Target="slides/slide151.xml"/><Relationship Id="rId159" Type="http://schemas.openxmlformats.org/officeDocument/2006/relationships/slide" Target="slides/slide152.xml"/><Relationship Id="rId160" Type="http://schemas.openxmlformats.org/officeDocument/2006/relationships/slide" Target="slides/slide153.xml"/><Relationship Id="rId161" Type="http://schemas.openxmlformats.org/officeDocument/2006/relationships/slide" Target="slides/slide154.xml"/><Relationship Id="rId162" Type="http://schemas.openxmlformats.org/officeDocument/2006/relationships/slide" Target="slides/slide155.xml"/><Relationship Id="rId163" Type="http://schemas.openxmlformats.org/officeDocument/2006/relationships/slide" Target="slides/slide156.xml"/><Relationship Id="rId164" Type="http://schemas.openxmlformats.org/officeDocument/2006/relationships/slide" Target="slides/slide157.xml"/><Relationship Id="rId165" Type="http://schemas.openxmlformats.org/officeDocument/2006/relationships/slide" Target="slides/slide158.xml"/><Relationship Id="rId166" Type="http://schemas.openxmlformats.org/officeDocument/2006/relationships/slide" Target="slides/slide159.xml"/><Relationship Id="rId167" Type="http://schemas.openxmlformats.org/officeDocument/2006/relationships/slide" Target="slides/slide160.xml"/><Relationship Id="rId168" Type="http://schemas.openxmlformats.org/officeDocument/2006/relationships/slide" Target="slides/slide161.xml"/><Relationship Id="rId169" Type="http://schemas.openxmlformats.org/officeDocument/2006/relationships/slide" Target="slides/slide162.xml"/><Relationship Id="rId170" Type="http://schemas.openxmlformats.org/officeDocument/2006/relationships/slide" Target="slides/slide163.xml"/><Relationship Id="rId171" Type="http://schemas.openxmlformats.org/officeDocument/2006/relationships/slide" Target="slides/slide164.xml"/><Relationship Id="rId172" Type="http://schemas.openxmlformats.org/officeDocument/2006/relationships/slide" Target="slides/slide165.xml"/><Relationship Id="rId173" Type="http://schemas.openxmlformats.org/officeDocument/2006/relationships/slide" Target="slides/slide166.xml"/><Relationship Id="rId174" Type="http://schemas.openxmlformats.org/officeDocument/2006/relationships/slide" Target="slides/slide167.xml"/><Relationship Id="rId175" Type="http://schemas.openxmlformats.org/officeDocument/2006/relationships/slide" Target="slides/slide168.xml"/><Relationship Id="rId176" Type="http://schemas.openxmlformats.org/officeDocument/2006/relationships/slide" Target="slides/slide169.xml"/><Relationship Id="rId177" Type="http://schemas.openxmlformats.org/officeDocument/2006/relationships/slide" Target="slides/slide170.xml"/><Relationship Id="rId178" Type="http://schemas.openxmlformats.org/officeDocument/2006/relationships/slide" Target="slides/slide171.xml"/><Relationship Id="rId179" Type="http://schemas.openxmlformats.org/officeDocument/2006/relationships/slide" Target="slides/slide172.xml"/><Relationship Id="rId180" Type="http://schemas.openxmlformats.org/officeDocument/2006/relationships/slide" Target="slides/slide173.xml"/><Relationship Id="rId181" Type="http://schemas.openxmlformats.org/officeDocument/2006/relationships/slide" Target="slides/slide174.xml"/><Relationship Id="rId182" Type="http://schemas.openxmlformats.org/officeDocument/2006/relationships/slide" Target="slides/slide175.xml"/><Relationship Id="rId183" Type="http://schemas.openxmlformats.org/officeDocument/2006/relationships/slide" Target="slides/slide176.xml"/><Relationship Id="rId184" Type="http://schemas.openxmlformats.org/officeDocument/2006/relationships/slide" Target="slides/slide177.xml"/><Relationship Id="rId185" Type="http://schemas.openxmlformats.org/officeDocument/2006/relationships/slide" Target="slides/slide178.xml"/><Relationship Id="rId186" Type="http://schemas.openxmlformats.org/officeDocument/2006/relationships/slide" Target="slides/slide179.xml"/><Relationship Id="rId187" Type="http://schemas.openxmlformats.org/officeDocument/2006/relationships/slide" Target="slides/slide180.xml"/><Relationship Id="rId188" Type="http://schemas.openxmlformats.org/officeDocument/2006/relationships/slide" Target="slides/slide181.xml"/><Relationship Id="rId189" Type="http://schemas.openxmlformats.org/officeDocument/2006/relationships/slide" Target="slides/slide182.xml"/><Relationship Id="rId190" Type="http://schemas.openxmlformats.org/officeDocument/2006/relationships/slide" Target="slides/slide183.xml"/><Relationship Id="rId191" Type="http://schemas.openxmlformats.org/officeDocument/2006/relationships/slide" Target="slides/slide184.xml"/><Relationship Id="rId192" Type="http://schemas.openxmlformats.org/officeDocument/2006/relationships/slide" Target="slides/slide185.xml"/><Relationship Id="rId193" Type="http://schemas.openxmlformats.org/officeDocument/2006/relationships/slide" Target="slides/slide186.xml"/><Relationship Id="rId194" Type="http://schemas.openxmlformats.org/officeDocument/2006/relationships/slide" Target="slides/slide187.xml"/><Relationship Id="rId195" Type="http://schemas.openxmlformats.org/officeDocument/2006/relationships/slide" Target="slides/slide188.xml"/><Relationship Id="rId196" Type="http://schemas.openxmlformats.org/officeDocument/2006/relationships/slide" Target="slides/slide189.xml"/><Relationship Id="rId197" Type="http://schemas.openxmlformats.org/officeDocument/2006/relationships/slide" Target="slides/slide190.xml"/><Relationship Id="rId198" Type="http://schemas.openxmlformats.org/officeDocument/2006/relationships/slide" Target="slides/slide191.xml"/><Relationship Id="rId199" Type="http://schemas.openxmlformats.org/officeDocument/2006/relationships/slide" Target="slides/slide192.xml"/><Relationship Id="rId200" Type="http://schemas.openxmlformats.org/officeDocument/2006/relationships/slide" Target="slides/slide193.xml"/><Relationship Id="rId201" Type="http://schemas.openxmlformats.org/officeDocument/2006/relationships/slide" Target="slides/slide194.xml"/><Relationship Id="rId202" Type="http://schemas.openxmlformats.org/officeDocument/2006/relationships/slide" Target="slides/slide195.xml"/><Relationship Id="rId203" Type="http://schemas.openxmlformats.org/officeDocument/2006/relationships/slide" Target="slides/slide196.xml"/><Relationship Id="rId204" Type="http://schemas.openxmlformats.org/officeDocument/2006/relationships/slide" Target="slides/slide19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github.com/gammasoft71/modern_cpp_course.git" TargetMode="External"/><Relationship Id="rId4" Type="http://schemas.openxmlformats.org/officeDocument/2006/relationships/hyperlink" Target="https://github.com/gammasoft71/modern_cpp_course/archive/refs/heads/main.zip" TargetMode="Externa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8" name="Shape 2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Check that all dev environments have been installed. </a:t>
            </a:r>
          </a:p>
          <a:p>
            <a:pPr marL="228600" indent="-228600">
              <a:buSzPct val="100000"/>
              <a:buChar char="•"/>
            </a:pPr>
            <a:r>
              <a:t>Answer questions if necessary...</a:t>
            </a:r>
          </a:p>
          <a:p>
            <a:pPr marL="228600" indent="-228600">
              <a:buSzPct val="100000"/>
              <a:buChar char="•"/>
            </a:pPr>
            <a:r>
              <a:t>Clone modern_cpp_course : git clone </a:t>
            </a:r>
            <a:r>
              <a:rPr u="sng">
                <a:hlinkClick r:id="rId3" invalidUrl="" action="" tgtFrame="" tooltip="" history="1" highlightClick="0" endSnd="0"/>
              </a:rPr>
              <a:t>https://github.com/gammasoft71/modern_cpp_course.git</a:t>
            </a:r>
          </a:p>
          <a:p>
            <a:pPr marL="228600" indent="-228600">
              <a:buSzPct val="100000"/>
              <a:buChar char="•"/>
            </a:pPr>
            <a:r>
              <a:t>Or download : </a:t>
            </a:r>
            <a:r>
              <a:rPr u="sng">
                <a:hlinkClick r:id="rId4" invalidUrl="" action="" tgtFrame="" tooltip="" history="1" highlightClick="0" endSnd="0"/>
              </a:rPr>
              <a:t>https://github.com/gammasoft71/modern_cpp_course/archive/refs/heads/main.zip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3" name="Shape 2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9400" indent="-279400">
              <a:buSzPct val="123000"/>
              <a:buChar char="•"/>
            </a:pPr>
            <a:r>
              <a:t>int main() explanation (argument see slide 16 : main function) </a:t>
            </a:r>
          </a:p>
          <a:p>
            <a:pPr marL="279400" indent="-279400">
              <a:buSzPct val="123000"/>
              <a:buChar char="•"/>
            </a:pPr>
            <a:r>
              <a:t>function and braces</a:t>
            </a:r>
          </a:p>
          <a:p>
            <a:pPr marL="279400" indent="-279400">
              <a:buSzPct val="123000"/>
              <a:buChar char="•"/>
            </a:pPr>
            <a:r>
              <a:t>std::cout, std::cin, std::endl, ... stream and iostream explanation</a:t>
            </a:r>
          </a:p>
          <a:p>
            <a:pPr marL="279400" indent="-279400">
              <a:buSzPct val="123000"/>
              <a:buChar char="•"/>
            </a:pPr>
            <a:r>
              <a:t>#include file explanation</a:t>
            </a:r>
          </a:p>
          <a:p>
            <a:pPr/>
            <a:r>
              <a:t>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5" name="Shape 3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argc, argv explanation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7" name="Body Level One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lose-up of wild plants growing between rocks"/>
          <p:cNvSpPr/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Large rock formation under dark clouds with a dirt road in the foreground"/>
          <p:cNvSpPr/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Close-up of a wild plant growing between lava rocks"/>
          <p:cNvSpPr/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waterfall surrounded by a green rocky landscape"/>
          <p:cNvSpPr/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reen, hilly landscape"/>
          <p:cNvSpPr/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Moss-covered rocks"/>
          <p:cNvSpPr/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Large rock formation under dark clouds with a dirt road in the foreground"/>
          <p:cNvSpPr/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2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7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2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8.png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9.png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0.png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1.png"/><Relationship Id="rId3" Type="http://schemas.openxmlformats.org/officeDocument/2006/relationships/image" Target="../media/image2.png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1.png"/><Relationship Id="rId3" Type="http://schemas.openxmlformats.org/officeDocument/2006/relationships/image" Target="../media/image2.png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1.png"/><Relationship Id="rId3" Type="http://schemas.openxmlformats.org/officeDocument/2006/relationships/image" Target="../media/image2.png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1.png"/><Relationship Id="rId3" Type="http://schemas.openxmlformats.org/officeDocument/2006/relationships/image" Target="../media/image2.png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2.png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2.png"/><Relationship Id="rId3" Type="http://schemas.openxmlformats.org/officeDocument/2006/relationships/image" Target="../media/image2.png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2.png"/><Relationship Id="rId3" Type="http://schemas.openxmlformats.org/officeDocument/2006/relationships/image" Target="../media/image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2.png"/><Relationship Id="rId3" Type="http://schemas.openxmlformats.org/officeDocument/2006/relationships/image" Target="../media/image2.pn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2.png"/><Relationship Id="rId3" Type="http://schemas.openxmlformats.org/officeDocument/2006/relationships/image" Target="../media/image2.png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2.png"/><Relationship Id="rId3" Type="http://schemas.openxmlformats.org/officeDocument/2006/relationships/image" Target="../media/image2.png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2.png"/><Relationship Id="rId3" Type="http://schemas.openxmlformats.org/officeDocument/2006/relationships/image" Target="../media/image2.png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2.png"/><Relationship Id="rId3" Type="http://schemas.openxmlformats.org/officeDocument/2006/relationships/image" Target="../media/image2.png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2.png"/><Relationship Id="rId3" Type="http://schemas.openxmlformats.org/officeDocument/2006/relationships/image" Target="../media/image2.png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3.png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4.png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6.png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7.png"/></Relationships>
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8.png"/></Relationships>
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9.png"/></Relationships>
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0.png"/></Relationships>
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1.png"/></Relationships>
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hyperlink" Target="https://en.cppreference.com/w/cpp/language/operator_precedence" TargetMode="External"/><Relationship Id="rId4" Type="http://schemas.openxmlformats.org/officeDocument/2006/relationships/image" Target="../media/image72.png"/></Relationships>
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3.png"/></Relationships>

</file>

<file path=ppt/slides/_rels/slide1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4.png"/></Relationships>

</file>

<file path=ppt/slides/_rels/slide1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5.png"/></Relationships>

</file>

<file path=ppt/slides/_rels/slide1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6.png"/></Relationships>

</file>

<file path=ppt/slides/_rels/slide1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7.png"/></Relationships>

</file>

<file path=ppt/slides/_rels/slide1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8.png"/></Relationships>

</file>

<file path=ppt/slides/_rels/slide1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9.png"/></Relationships>

</file>

<file path=ppt/slides/_rels/slide1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0.png"/></Relationships>

</file>

<file path=ppt/slides/_rels/slide1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
</file>

<file path=ppt/slides/_rels/slide1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2.png"/></Relationships>

</file>

<file path=ppt/slides/_rels/slide1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3.png"/></Relationships>

</file>

<file path=ppt/slides/_rels/slide1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4.png"/></Relationships>

</file>

<file path=ppt/slides/_rels/slide1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5.png"/></Relationships>

</file>

<file path=ppt/slides/_rels/slide1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6.png"/></Relationships>

</file>

<file path=ppt/slides/_rels/slide1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7.png"/></Relationships>

</file>

<file path=ppt/slides/_rels/slide1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8.png"/></Relationships>

</file>

<file path=ppt/slides/_rels/slide1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/Relationships>

</file>

<file path=ppt/slides/_rels/slide1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s/_rels/slide1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2.png"/></Relationships>

</file>

<file path=ppt/slides/_rels/slide1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3.png"/></Relationships>

</file>

<file path=ppt/slides/_rels/slide1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4.png"/></Relationships>

</file>

<file path=ppt/slides/_rels/slide1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5.png"/></Relationships>

</file>

<file path=ppt/slides/_rels/slide1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6.png"/></Relationships>

</file>

<file path=ppt/slides/_rels/slide1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/Relationships>

</file>

<file path=ppt/slides/_rels/slide1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9.png"/></Relationships>

</file>

<file path=ppt/slides/_rels/slide1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0.png"/></Relationships>

</file>

<file path=ppt/slides/_rels/slide1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1.png"/></Relationships>

</file>

<file path=ppt/slides/_rels/slide1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2.png"/></Relationships>

</file>

<file path=ppt/slides/_rels/slide1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3.png"/><Relationship Id="rId3" Type="http://schemas.openxmlformats.org/officeDocument/2006/relationships/image" Target="../media/image2.png"/></Relationships>

</file>

<file path=ppt/slides/_rels/slide1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/Relationships>

</file>

<file path=ppt/slides/_rels/slide1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6.png"/><Relationship Id="rId3" Type="http://schemas.openxmlformats.org/officeDocument/2006/relationships/image" Target="../media/image2.png"/></Relationships>

</file>

<file path=ppt/slides/_rels/slide1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7.png"/><Relationship Id="rId3" Type="http://schemas.openxmlformats.org/officeDocument/2006/relationships/image" Target="../media/image2.png"/><Relationship Id="rId4" Type="http://schemas.openxmlformats.org/officeDocument/2006/relationships/image" Target="../media/image106.png"/></Relationships>

</file>

<file path=ppt/slides/_rels/slide1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8.png"/></Relationships>

</file>

<file path=ppt/slides/_rels/slide1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9.png"/></Relationships>

</file>

<file path=ppt/slides/_rels/slide1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1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11.png"/></Relationships>

</file>

<file path=ppt/slides/_rels/slide1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12.png"/></Relationships>

</file>

<file path=ppt/slides/_rels/slide1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13.png"/></Relationships>

</file>

<file path=ppt/slides/_rels/slide1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13.png"/></Relationships>

</file>

<file path=ppt/slides/_rels/slide1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14.png"/></Relationships>

</file>

<file path=ppt/slides/_rels/slide1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2.png"/></Relationships>

</file>

<file path=ppt/slides/_rels/slide1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
</file>

<file path=ppt/slides/_rels/slide1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7.png"/><Relationship Id="rId3" Type="http://schemas.openxmlformats.org/officeDocument/2006/relationships/image" Target="../media/image2.png"/></Relationships>

</file>

<file path=ppt/slides/_rels/slide1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18.png"/></Relationships>

</file>

<file path=ppt/slides/_rels/slide1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/Relationships>

</file>

<file path=ppt/slides/_rels/slide1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hyperlink" Target="https://github.com/gammasoft71" TargetMode="External"/><Relationship Id="rId3" Type="http://schemas.openxmlformats.org/officeDocument/2006/relationships/hyperlink" Target="https://github.com/yfiumefreddo" TargetMode="External"/><Relationship Id="rId4" Type="http://schemas.openxmlformats.org/officeDocument/2006/relationships/hyperlink" Target="https://gammasoft71.wixsite.com/gammasoft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3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5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7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8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9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2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3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4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5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6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7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8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8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8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8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9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2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3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4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6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7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8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9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3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8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1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2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3.pn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4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5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6.png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78288" y="3847133"/>
            <a:ext cx="6627424" cy="7450438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Modern C++ Course"/>
          <p:cNvSpPr txBox="1"/>
          <p:nvPr/>
        </p:nvSpPr>
        <p:spPr>
          <a:xfrm>
            <a:off x="5280787" y="1022680"/>
            <a:ext cx="13822427" cy="1849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232" sz="11600"/>
            </a:lvl1pPr>
          </a:lstStyle>
          <a:p>
            <a:pPr/>
            <a:r>
              <a:t>Modern C++ Course</a:t>
            </a:r>
          </a:p>
        </p:txBody>
      </p:sp>
      <p:grpSp>
        <p:nvGrpSpPr>
          <p:cNvPr id="17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3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7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6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6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6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71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272" name="The first classic application"/>
          <p:cNvSpPr txBox="1"/>
          <p:nvPr>
            <p:ph type="title" idx="4294967295"/>
          </p:nvPr>
        </p:nvSpPr>
        <p:spPr>
          <a:xfrm>
            <a:off x="1206500" y="952500"/>
            <a:ext cx="13695940" cy="1435100"/>
          </a:xfrm>
          <a:prstGeom prst="rect">
            <a:avLst/>
          </a:prstGeom>
        </p:spPr>
        <p:txBody>
          <a:bodyPr/>
          <a:lstStyle/>
          <a:p>
            <a:pPr/>
            <a:r>
              <a:t>The first classic application </a:t>
            </a:r>
          </a:p>
        </p:txBody>
      </p:sp>
      <p:sp>
        <p:nvSpPr>
          <p:cNvPr id="273" name="program.cpp"/>
          <p:cNvSpPr txBox="1"/>
          <p:nvPr/>
        </p:nvSpPr>
        <p:spPr>
          <a:xfrm>
            <a:off x="703564" y="2710386"/>
            <a:ext cx="363778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program.cpp</a:t>
            </a:r>
          </a:p>
        </p:txBody>
      </p:sp>
      <p:sp>
        <p:nvSpPr>
          <p:cNvPr id="274" name="CMakeLists.txt"/>
          <p:cNvSpPr txBox="1"/>
          <p:nvPr/>
        </p:nvSpPr>
        <p:spPr>
          <a:xfrm>
            <a:off x="12014297" y="2710386"/>
            <a:ext cx="420166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CMakeLists.txt</a:t>
            </a:r>
          </a:p>
        </p:txBody>
      </p:sp>
      <p:sp>
        <p:nvSpPr>
          <p:cNvPr id="27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27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6909" y="3816203"/>
            <a:ext cx="10506035" cy="39337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982852" y="3841603"/>
            <a:ext cx="11764239" cy="37592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Function with default arguments"/>
          <p:cNvSpPr txBox="1"/>
          <p:nvPr>
            <p:ph type="title" idx="4294967295"/>
          </p:nvPr>
        </p:nvSpPr>
        <p:spPr>
          <a:xfrm>
            <a:off x="1206500" y="952500"/>
            <a:ext cx="18938645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 with default arguments</a:t>
            </a:r>
          </a:p>
        </p:txBody>
      </p:sp>
      <p:sp>
        <p:nvSpPr>
          <p:cNvPr id="152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3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52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2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2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3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3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33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53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81700" y="2722634"/>
            <a:ext cx="12420600" cy="965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Functions and references to returned values"/>
          <p:cNvSpPr txBox="1"/>
          <p:nvPr>
            <p:ph type="title" idx="4294967295"/>
          </p:nvPr>
        </p:nvSpPr>
        <p:spPr>
          <a:xfrm>
            <a:off x="1206500" y="952500"/>
            <a:ext cx="22091486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Functions and references to returned values</a:t>
            </a:r>
          </a:p>
        </p:txBody>
      </p:sp>
      <p:sp>
        <p:nvSpPr>
          <p:cNvPr id="153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4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53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3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4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4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4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44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54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92167" y="2711572"/>
            <a:ext cx="13320152" cy="96741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Parameters are passed by value"/>
          <p:cNvSpPr txBox="1"/>
          <p:nvPr>
            <p:ph type="title" idx="4294967295"/>
          </p:nvPr>
        </p:nvSpPr>
        <p:spPr>
          <a:xfrm>
            <a:off x="1206500" y="952500"/>
            <a:ext cx="16233574" cy="1435100"/>
          </a:xfrm>
          <a:prstGeom prst="rect">
            <a:avLst/>
          </a:prstGeom>
        </p:spPr>
        <p:txBody>
          <a:bodyPr/>
          <a:lstStyle/>
          <a:p>
            <a:pPr/>
            <a:r>
              <a:t>Parameters are passed by value</a:t>
            </a:r>
          </a:p>
        </p:txBody>
      </p:sp>
      <p:sp>
        <p:nvSpPr>
          <p:cNvPr id="154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5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54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5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5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5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5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55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55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2122" y="2722634"/>
            <a:ext cx="7594601" cy="965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1000" y="2722634"/>
            <a:ext cx="8331201" cy="965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59" name="Parameters are passed by value"/>
          <p:cNvSpPr txBox="1"/>
          <p:nvPr>
            <p:ph type="title" idx="4294967295"/>
          </p:nvPr>
        </p:nvSpPr>
        <p:spPr>
          <a:xfrm>
            <a:off x="1206500" y="952500"/>
            <a:ext cx="16233574" cy="1435100"/>
          </a:xfrm>
          <a:prstGeom prst="rect">
            <a:avLst/>
          </a:prstGeom>
        </p:spPr>
        <p:txBody>
          <a:bodyPr/>
          <a:lstStyle/>
          <a:p>
            <a:pPr/>
            <a:r>
              <a:t>Parameters are passed by value</a:t>
            </a:r>
          </a:p>
        </p:txBody>
      </p:sp>
      <p:sp>
        <p:nvSpPr>
          <p:cNvPr id="156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6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561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6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6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6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6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67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1568" name="Table 1"/>
          <p:cNvGraphicFramePr/>
          <p:nvPr/>
        </p:nvGraphicFramePr>
        <p:xfrm>
          <a:off x="11749452" y="5112213"/>
          <a:ext cx="6881605" cy="459353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0x31E0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0x3190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0x3140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0x30F0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0x30A0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0x3050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569" name="Memory layout"/>
          <p:cNvSpPr txBox="1"/>
          <p:nvPr/>
        </p:nvSpPr>
        <p:spPr>
          <a:xfrm>
            <a:off x="11651121" y="4092228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570" name="Rectangle"/>
          <p:cNvSpPr/>
          <p:nvPr/>
        </p:nvSpPr>
        <p:spPr>
          <a:xfrm>
            <a:off x="2236847" y="5466062"/>
            <a:ext cx="7170752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1000" y="2722634"/>
            <a:ext cx="8331201" cy="965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73" name="{"/>
          <p:cNvSpPr txBox="1"/>
          <p:nvPr/>
        </p:nvSpPr>
        <p:spPr>
          <a:xfrm>
            <a:off x="11013261" y="7311435"/>
            <a:ext cx="790957" cy="2506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{</a:t>
            </a:r>
          </a:p>
        </p:txBody>
      </p:sp>
      <p:sp>
        <p:nvSpPr>
          <p:cNvPr id="1574" name="Parameters are passed by value"/>
          <p:cNvSpPr txBox="1"/>
          <p:nvPr>
            <p:ph type="title" idx="4294967295"/>
          </p:nvPr>
        </p:nvSpPr>
        <p:spPr>
          <a:xfrm>
            <a:off x="1206500" y="952500"/>
            <a:ext cx="16233574" cy="1435100"/>
          </a:xfrm>
          <a:prstGeom prst="rect">
            <a:avLst/>
          </a:prstGeom>
        </p:spPr>
        <p:txBody>
          <a:bodyPr/>
          <a:lstStyle/>
          <a:p>
            <a:pPr/>
            <a:r>
              <a:t>Parameters are passed by value</a:t>
            </a:r>
          </a:p>
        </p:txBody>
      </p:sp>
      <p:sp>
        <p:nvSpPr>
          <p:cNvPr id="157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8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576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7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7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7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8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82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1583" name="Table 1"/>
          <p:cNvGraphicFramePr/>
          <p:nvPr/>
        </p:nvGraphicFramePr>
        <p:xfrm>
          <a:off x="11749452" y="5112213"/>
          <a:ext cx="6881605" cy="459353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0x31E0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0x3190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0x3140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0x30F0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0x30A0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...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0x3050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584" name="s"/>
          <p:cNvSpPr txBox="1"/>
          <p:nvPr/>
        </p:nvSpPr>
        <p:spPr>
          <a:xfrm rot="16200000">
            <a:off x="10678709" y="8529311"/>
            <a:ext cx="317501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s</a:t>
            </a:r>
          </a:p>
        </p:txBody>
      </p:sp>
      <p:sp>
        <p:nvSpPr>
          <p:cNvPr id="1585" name="Memory layout"/>
          <p:cNvSpPr txBox="1"/>
          <p:nvPr/>
        </p:nvSpPr>
        <p:spPr>
          <a:xfrm>
            <a:off x="11651121" y="4092228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586" name="Rectangle"/>
          <p:cNvSpPr/>
          <p:nvPr/>
        </p:nvSpPr>
        <p:spPr>
          <a:xfrm>
            <a:off x="2236847" y="5897862"/>
            <a:ext cx="7170752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1000" y="2722634"/>
            <a:ext cx="8331201" cy="965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89" name="{"/>
          <p:cNvSpPr txBox="1"/>
          <p:nvPr/>
        </p:nvSpPr>
        <p:spPr>
          <a:xfrm>
            <a:off x="11013261" y="7311435"/>
            <a:ext cx="790957" cy="2506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{</a:t>
            </a:r>
          </a:p>
        </p:txBody>
      </p:sp>
      <p:sp>
        <p:nvSpPr>
          <p:cNvPr id="1590" name="Parameters are passed by value"/>
          <p:cNvSpPr txBox="1"/>
          <p:nvPr>
            <p:ph type="title" idx="4294967295"/>
          </p:nvPr>
        </p:nvSpPr>
        <p:spPr>
          <a:xfrm>
            <a:off x="1206500" y="952500"/>
            <a:ext cx="16233574" cy="1435100"/>
          </a:xfrm>
          <a:prstGeom prst="rect">
            <a:avLst/>
          </a:prstGeom>
        </p:spPr>
        <p:txBody>
          <a:bodyPr/>
          <a:lstStyle/>
          <a:p>
            <a:pPr/>
            <a:r>
              <a:t>Parameters are passed by value</a:t>
            </a:r>
          </a:p>
        </p:txBody>
      </p:sp>
      <p:sp>
        <p:nvSpPr>
          <p:cNvPr id="159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9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592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9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9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9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9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98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1599" name="Table 1"/>
          <p:cNvGraphicFramePr/>
          <p:nvPr/>
        </p:nvGraphicFramePr>
        <p:xfrm>
          <a:off x="11749452" y="5112213"/>
          <a:ext cx="6881605" cy="459353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0x31E0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0x3190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...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0x3140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0x30F0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0x30A0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...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0x3050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00" name="s"/>
          <p:cNvSpPr txBox="1"/>
          <p:nvPr/>
        </p:nvSpPr>
        <p:spPr>
          <a:xfrm rot="16200000">
            <a:off x="10678709" y="8529311"/>
            <a:ext cx="317501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s</a:t>
            </a:r>
          </a:p>
        </p:txBody>
      </p:sp>
      <p:sp>
        <p:nvSpPr>
          <p:cNvPr id="1601" name="{"/>
          <p:cNvSpPr txBox="1"/>
          <p:nvPr/>
        </p:nvSpPr>
        <p:spPr>
          <a:xfrm>
            <a:off x="11027805" y="5245562"/>
            <a:ext cx="790957" cy="2506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{</a:t>
            </a:r>
          </a:p>
        </p:txBody>
      </p:sp>
      <p:sp>
        <p:nvSpPr>
          <p:cNvPr id="1602" name="p"/>
          <p:cNvSpPr txBox="1"/>
          <p:nvPr/>
        </p:nvSpPr>
        <p:spPr>
          <a:xfrm rot="16200000">
            <a:off x="10674356" y="6444540"/>
            <a:ext cx="355296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p</a:t>
            </a:r>
          </a:p>
        </p:txBody>
      </p:sp>
      <p:sp>
        <p:nvSpPr>
          <p:cNvPr id="1603" name="Memory layout"/>
          <p:cNvSpPr txBox="1"/>
          <p:nvPr/>
        </p:nvSpPr>
        <p:spPr>
          <a:xfrm>
            <a:off x="11651121" y="4092228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604" name="Rectangle"/>
          <p:cNvSpPr/>
          <p:nvPr/>
        </p:nvSpPr>
        <p:spPr>
          <a:xfrm>
            <a:off x="2236847" y="7218662"/>
            <a:ext cx="7170752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05" name="Rectangle"/>
          <p:cNvSpPr/>
          <p:nvPr/>
        </p:nvSpPr>
        <p:spPr>
          <a:xfrm>
            <a:off x="2236847" y="8628362"/>
            <a:ext cx="7170752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1000" y="2722634"/>
            <a:ext cx="8331201" cy="965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08" name="{"/>
          <p:cNvSpPr txBox="1"/>
          <p:nvPr/>
        </p:nvSpPr>
        <p:spPr>
          <a:xfrm>
            <a:off x="11013261" y="7311435"/>
            <a:ext cx="790957" cy="2506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{</a:t>
            </a:r>
          </a:p>
        </p:txBody>
      </p:sp>
      <p:sp>
        <p:nvSpPr>
          <p:cNvPr id="1609" name="Parameters are passed by value"/>
          <p:cNvSpPr txBox="1"/>
          <p:nvPr>
            <p:ph type="title" idx="4294967295"/>
          </p:nvPr>
        </p:nvSpPr>
        <p:spPr>
          <a:xfrm>
            <a:off x="1206500" y="952500"/>
            <a:ext cx="16233574" cy="1435100"/>
          </a:xfrm>
          <a:prstGeom prst="rect">
            <a:avLst/>
          </a:prstGeom>
        </p:spPr>
        <p:txBody>
          <a:bodyPr/>
          <a:lstStyle/>
          <a:p>
            <a:pPr/>
            <a:r>
              <a:t>Parameters are passed by value</a:t>
            </a:r>
          </a:p>
        </p:txBody>
      </p:sp>
      <p:sp>
        <p:nvSpPr>
          <p:cNvPr id="161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1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611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1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61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61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1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617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1618" name="Table 1"/>
          <p:cNvGraphicFramePr/>
          <p:nvPr/>
        </p:nvGraphicFramePr>
        <p:xfrm>
          <a:off x="11749452" y="5112213"/>
          <a:ext cx="6881605" cy="459353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0x31E0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0x3190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0x3140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q = 0x3000 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0x30F0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0x30A0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...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0x3050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19" name="s"/>
          <p:cNvSpPr txBox="1"/>
          <p:nvPr/>
        </p:nvSpPr>
        <p:spPr>
          <a:xfrm rot="16200000">
            <a:off x="10678709" y="8529311"/>
            <a:ext cx="317501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s</a:t>
            </a:r>
          </a:p>
        </p:txBody>
      </p:sp>
      <p:sp>
        <p:nvSpPr>
          <p:cNvPr id="1624" name="Connection Line"/>
          <p:cNvSpPr/>
          <p:nvPr/>
        </p:nvSpPr>
        <p:spPr>
          <a:xfrm>
            <a:off x="10581862" y="7484039"/>
            <a:ext cx="1144622" cy="18812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5" h="21600" fill="norm" stroke="1" extrusionOk="0">
                <a:moveTo>
                  <a:pt x="15058" y="21600"/>
                </a:moveTo>
                <a:cubicBezTo>
                  <a:pt x="-5395" y="15187"/>
                  <a:pt x="-5013" y="7987"/>
                  <a:pt x="16205" y="0"/>
                </a:cubicBezTo>
              </a:path>
            </a:pathLst>
          </a:custGeom>
          <a:ln w="25400">
            <a:solidFill>
              <a:srgbClr val="FFFFF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621" name="Memory layout"/>
          <p:cNvSpPr txBox="1"/>
          <p:nvPr/>
        </p:nvSpPr>
        <p:spPr>
          <a:xfrm>
            <a:off x="11651121" y="4092228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622" name="Rectangle"/>
          <p:cNvSpPr/>
          <p:nvPr/>
        </p:nvSpPr>
        <p:spPr>
          <a:xfrm>
            <a:off x="2241044" y="10011295"/>
            <a:ext cx="7170752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23" name="Rectangle"/>
          <p:cNvSpPr/>
          <p:nvPr/>
        </p:nvSpPr>
        <p:spPr>
          <a:xfrm>
            <a:off x="2241044" y="11370195"/>
            <a:ext cx="7170752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62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3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62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2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63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63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3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634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63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2390" y="3459234"/>
            <a:ext cx="8991601" cy="828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2390" y="3459234"/>
            <a:ext cx="89916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38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63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4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640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4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64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64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4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646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1647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48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649" name="Rectangle"/>
          <p:cNvSpPr/>
          <p:nvPr/>
        </p:nvSpPr>
        <p:spPr>
          <a:xfrm>
            <a:off x="2174577" y="4791332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2390" y="3459234"/>
            <a:ext cx="89916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52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653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5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654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5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65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65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5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660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1661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s.a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62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663" name="Rectangle"/>
          <p:cNvSpPr/>
          <p:nvPr/>
        </p:nvSpPr>
        <p:spPr>
          <a:xfrm>
            <a:off x="2174577" y="5235832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8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8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8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8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85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286" name="The first classic application"/>
          <p:cNvSpPr txBox="1"/>
          <p:nvPr>
            <p:ph type="title" idx="4294967295"/>
          </p:nvPr>
        </p:nvSpPr>
        <p:spPr>
          <a:xfrm>
            <a:off x="1206500" y="952500"/>
            <a:ext cx="13695940" cy="1435100"/>
          </a:xfrm>
          <a:prstGeom prst="rect">
            <a:avLst/>
          </a:prstGeom>
        </p:spPr>
        <p:txBody>
          <a:bodyPr/>
          <a:lstStyle/>
          <a:p>
            <a:pPr/>
            <a:r>
              <a:t>The first classic application </a:t>
            </a:r>
          </a:p>
        </p:txBody>
      </p:sp>
      <p:sp>
        <p:nvSpPr>
          <p:cNvPr id="287" name="program.cpp"/>
          <p:cNvSpPr txBox="1"/>
          <p:nvPr/>
        </p:nvSpPr>
        <p:spPr>
          <a:xfrm>
            <a:off x="703564" y="2710386"/>
            <a:ext cx="363778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program.cpp</a:t>
            </a:r>
          </a:p>
        </p:txBody>
      </p:sp>
      <p:sp>
        <p:nvSpPr>
          <p:cNvPr id="288" name="CMakeLists.txt"/>
          <p:cNvSpPr txBox="1"/>
          <p:nvPr/>
        </p:nvSpPr>
        <p:spPr>
          <a:xfrm>
            <a:off x="12014297" y="2710386"/>
            <a:ext cx="420166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CMakeLists.txt</a:t>
            </a:r>
          </a:p>
        </p:txBody>
      </p:sp>
      <p:sp>
        <p:nvSpPr>
          <p:cNvPr id="28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29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6909" y="3816203"/>
            <a:ext cx="10506035" cy="39337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982852" y="3841603"/>
            <a:ext cx="11764239" cy="3759250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Output"/>
          <p:cNvSpPr txBox="1"/>
          <p:nvPr/>
        </p:nvSpPr>
        <p:spPr>
          <a:xfrm>
            <a:off x="9847643" y="8540826"/>
            <a:ext cx="200101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Output</a:t>
            </a:r>
          </a:p>
        </p:txBody>
      </p:sp>
      <p:pic>
        <p:nvPicPr>
          <p:cNvPr id="293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759134" y="9528757"/>
            <a:ext cx="3809367" cy="25395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2390" y="3459234"/>
            <a:ext cx="89916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66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66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7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668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6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67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67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7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674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1675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p.a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s.a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76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677" name="Rectangle"/>
          <p:cNvSpPr/>
          <p:nvPr/>
        </p:nvSpPr>
        <p:spPr>
          <a:xfrm>
            <a:off x="2174577" y="6162932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78" name="Rectangle"/>
          <p:cNvSpPr/>
          <p:nvPr/>
        </p:nvSpPr>
        <p:spPr>
          <a:xfrm>
            <a:off x="2174577" y="7533595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2390" y="3459234"/>
            <a:ext cx="89916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81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68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8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683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8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68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68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8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689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1690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p.a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s.a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91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692" name="Rectangle"/>
          <p:cNvSpPr/>
          <p:nvPr/>
        </p:nvSpPr>
        <p:spPr>
          <a:xfrm>
            <a:off x="2174577" y="6640017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4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2390" y="3459234"/>
            <a:ext cx="89916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95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69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70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697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9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69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70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0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703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1704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s.a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705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706" name="Rectangle"/>
          <p:cNvSpPr/>
          <p:nvPr/>
        </p:nvSpPr>
        <p:spPr>
          <a:xfrm>
            <a:off x="2174577" y="7974297"/>
            <a:ext cx="7961627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2390" y="3459234"/>
            <a:ext cx="89916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709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71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71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11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1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1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71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1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717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1718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q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s.a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719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723" name="Connection Line"/>
          <p:cNvSpPr/>
          <p:nvPr/>
        </p:nvSpPr>
        <p:spPr>
          <a:xfrm>
            <a:off x="10520436" y="7427811"/>
            <a:ext cx="1131078" cy="741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15317" y="21600"/>
                </a:moveTo>
                <a:cubicBezTo>
                  <a:pt x="-5397" y="12355"/>
                  <a:pt x="-5102" y="5155"/>
                  <a:pt x="16203" y="0"/>
                </a:cubicBezTo>
              </a:path>
            </a:pathLst>
          </a:custGeom>
          <a:ln w="25400">
            <a:solidFill>
              <a:srgbClr val="FFFFF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721" name="Rectangle"/>
          <p:cNvSpPr/>
          <p:nvPr/>
        </p:nvSpPr>
        <p:spPr>
          <a:xfrm>
            <a:off x="2174577" y="8899338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22" name="Rectangle"/>
          <p:cNvSpPr/>
          <p:nvPr/>
        </p:nvSpPr>
        <p:spPr>
          <a:xfrm>
            <a:off x="2174577" y="10270001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2390" y="3459234"/>
            <a:ext cx="89916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726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72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73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28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2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3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73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3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734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1735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q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s.a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736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739" name="Connection Line"/>
          <p:cNvSpPr/>
          <p:nvPr/>
        </p:nvSpPr>
        <p:spPr>
          <a:xfrm>
            <a:off x="10520436" y="7427811"/>
            <a:ext cx="1131078" cy="741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15317" y="21600"/>
                </a:moveTo>
                <a:cubicBezTo>
                  <a:pt x="-5397" y="12355"/>
                  <a:pt x="-5102" y="5155"/>
                  <a:pt x="16203" y="0"/>
                </a:cubicBezTo>
              </a:path>
            </a:pathLst>
          </a:custGeom>
          <a:ln w="25400">
            <a:solidFill>
              <a:srgbClr val="FFFFF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738" name="Rectangle"/>
          <p:cNvSpPr/>
          <p:nvPr/>
        </p:nvSpPr>
        <p:spPr>
          <a:xfrm>
            <a:off x="2174577" y="9376403"/>
            <a:ext cx="7961627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2390" y="3459234"/>
            <a:ext cx="89916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742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743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74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44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4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4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74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4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750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1751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s.a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752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753" name="Rectangle"/>
          <p:cNvSpPr/>
          <p:nvPr/>
        </p:nvSpPr>
        <p:spPr>
          <a:xfrm>
            <a:off x="2174577" y="10263344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Different ways to pass arguments to a function"/>
          <p:cNvSpPr txBox="1"/>
          <p:nvPr>
            <p:ph type="title" idx="4294967295"/>
          </p:nvPr>
        </p:nvSpPr>
        <p:spPr>
          <a:xfrm>
            <a:off x="1206500" y="952500"/>
            <a:ext cx="19236253" cy="1435100"/>
          </a:xfrm>
          <a:prstGeom prst="rect">
            <a:avLst/>
          </a:prstGeom>
        </p:spPr>
        <p:txBody>
          <a:bodyPr/>
          <a:lstStyle>
            <a:lvl1pPr defTabSz="1999437">
              <a:defRPr spc="-139" sz="6969"/>
            </a:lvl1pPr>
          </a:lstStyle>
          <a:p>
            <a:pPr/>
            <a:r>
              <a:t>Different ways to pass arguments to a function</a:t>
            </a:r>
          </a:p>
        </p:txBody>
      </p:sp>
      <p:sp>
        <p:nvSpPr>
          <p:cNvPr id="175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76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5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5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5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76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6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763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sp>
        <p:nvSpPr>
          <p:cNvPr id="1764" name="By default, arguments are passed by value (= copy) =&gt; good for small types, e.g. number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By default, arguments are passed by value (= copy) =&gt; good for small types, e.g. numbers</a:t>
            </a:r>
          </a:p>
          <a:p>
            <a:pPr/>
            <a:r>
              <a:t>Use references for parameters to avoid copies =&gt; good for large types, e.g. objects</a:t>
            </a:r>
          </a:p>
          <a:p>
            <a:pPr/>
            <a:r>
              <a:t>Use const for safety and readability whenever possible</a:t>
            </a:r>
          </a:p>
        </p:txBody>
      </p:sp>
      <p:sp>
        <p:nvSpPr>
          <p:cNvPr id="1765" name="Rectangle"/>
          <p:cNvSpPr/>
          <p:nvPr/>
        </p:nvSpPr>
        <p:spPr>
          <a:xfrm>
            <a:off x="16093938" y="9776838"/>
            <a:ext cx="919936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76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84791" y="2951234"/>
            <a:ext cx="8559801" cy="9194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Overloading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Overloading</a:t>
            </a:r>
          </a:p>
        </p:txBody>
      </p:sp>
      <p:sp>
        <p:nvSpPr>
          <p:cNvPr id="1769" name="We can have multiple functions with the same name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603504" indent="-603504" defTabSz="2413955">
              <a:spcBef>
                <a:spcPts val="4400"/>
              </a:spcBef>
              <a:defRPr sz="4752"/>
            </a:pPr>
            <a:r>
              <a:t>We can have multiple functions with the same name</a:t>
            </a:r>
          </a:p>
          <a:p>
            <a:pPr lvl="2" marL="1810511" indent="-603504" defTabSz="2413955">
              <a:spcBef>
                <a:spcPts val="4400"/>
              </a:spcBef>
              <a:defRPr sz="4752"/>
            </a:pPr>
            <a:r>
              <a:t>Must have different parameter lists</a:t>
            </a:r>
          </a:p>
          <a:p>
            <a:pPr lvl="2" marL="1810511" indent="-603504" defTabSz="2413955">
              <a:spcBef>
                <a:spcPts val="4400"/>
              </a:spcBef>
              <a:defRPr sz="4752"/>
            </a:pPr>
            <a:r>
              <a:t>A different return type alone is not allowed</a:t>
            </a:r>
          </a:p>
          <a:p>
            <a:pPr lvl="2" marL="1810511" indent="-603504" defTabSz="2413955">
              <a:spcBef>
                <a:spcPts val="4400"/>
              </a:spcBef>
              <a:defRPr sz="4752"/>
            </a:pPr>
            <a:r>
              <a:t>Form a so-called “overload set”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Default arguments can cause ambiguities</a:t>
            </a:r>
          </a:p>
        </p:txBody>
      </p:sp>
      <p:sp>
        <p:nvSpPr>
          <p:cNvPr id="177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77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7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7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7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77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7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777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77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01489" y="3403600"/>
            <a:ext cx="11988801" cy="690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40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Exercise : function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Exercise : functions</a:t>
            </a:r>
          </a:p>
        </p:txBody>
      </p:sp>
      <p:sp>
        <p:nvSpPr>
          <p:cNvPr id="1781" name="Familiarise yourself with pass by value / pass by reference.…"/>
          <p:cNvSpPr txBox="1"/>
          <p:nvPr>
            <p:ph type="body" idx="4294967295"/>
          </p:nvPr>
        </p:nvSpPr>
        <p:spPr>
          <a:xfrm>
            <a:off x="1206500" y="4248504"/>
            <a:ext cx="16393617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Familiarise yourself with pass by value / pass by reference.</a:t>
            </a:r>
          </a:p>
          <a:p>
            <a:pPr/>
            <a:r>
              <a:t>Go to exercises/functions</a:t>
            </a:r>
          </a:p>
          <a:p>
            <a:pPr/>
            <a:r>
              <a:t>Look at functions.cpp</a:t>
            </a:r>
          </a:p>
          <a:p>
            <a:pPr/>
            <a:r>
              <a:t>Compile it (make) and run the program (./functions)</a:t>
            </a:r>
          </a:p>
          <a:p>
            <a:pPr/>
            <a:r>
              <a:t>Work on the tasks that you find in functions.cpp</a:t>
            </a:r>
          </a:p>
        </p:txBody>
      </p:sp>
      <p:sp>
        <p:nvSpPr>
          <p:cNvPr id="178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83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pSp>
        <p:nvGrpSpPr>
          <p:cNvPr id="178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8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8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8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78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0000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d practic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Good practices</a:t>
            </a:r>
          </a:p>
        </p:txBody>
      </p:sp>
      <p:sp>
        <p:nvSpPr>
          <p:cNvPr id="1791" name="Write readable function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Write readable functions</a:t>
            </a:r>
          </a:p>
          <a:p>
            <a:pPr/>
            <a:r>
              <a:t>Keep functions short</a:t>
            </a:r>
          </a:p>
          <a:p>
            <a:pPr/>
            <a:r>
              <a:t>Do one logical thing (single-responsibility principle)</a:t>
            </a:r>
          </a:p>
          <a:p>
            <a:pPr/>
            <a:r>
              <a:t>Use expressive names</a:t>
            </a:r>
          </a:p>
          <a:p>
            <a:pPr/>
            <a:r>
              <a:t>Document non-trivial functions</a:t>
            </a:r>
          </a:p>
        </p:txBody>
      </p:sp>
      <p:sp>
        <p:nvSpPr>
          <p:cNvPr id="179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79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9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9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9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79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9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799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80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32689" y="4089400"/>
            <a:ext cx="12827001" cy="553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0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9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9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9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01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302" name="The first classic application"/>
          <p:cNvSpPr txBox="1"/>
          <p:nvPr>
            <p:ph type="title" idx="4294967295"/>
          </p:nvPr>
        </p:nvSpPr>
        <p:spPr>
          <a:xfrm>
            <a:off x="1206500" y="952500"/>
            <a:ext cx="13695940" cy="1435100"/>
          </a:xfrm>
          <a:prstGeom prst="rect">
            <a:avLst/>
          </a:prstGeom>
        </p:spPr>
        <p:txBody>
          <a:bodyPr/>
          <a:lstStyle/>
          <a:p>
            <a:pPr/>
            <a:r>
              <a:t>The first classic application </a:t>
            </a:r>
          </a:p>
        </p:txBody>
      </p:sp>
      <p:sp>
        <p:nvSpPr>
          <p:cNvPr id="303" name="program.cpp"/>
          <p:cNvSpPr txBox="1"/>
          <p:nvPr/>
        </p:nvSpPr>
        <p:spPr>
          <a:xfrm>
            <a:off x="703564" y="2710386"/>
            <a:ext cx="363778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program.cpp</a:t>
            </a:r>
          </a:p>
        </p:txBody>
      </p:sp>
      <p:sp>
        <p:nvSpPr>
          <p:cNvPr id="304" name="CMakeLists.txt"/>
          <p:cNvSpPr txBox="1"/>
          <p:nvPr/>
        </p:nvSpPr>
        <p:spPr>
          <a:xfrm>
            <a:off x="12014297" y="2710386"/>
            <a:ext cx="420166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CMakeLists.txt</a:t>
            </a:r>
          </a:p>
        </p:txBody>
      </p:sp>
      <p:sp>
        <p:nvSpPr>
          <p:cNvPr id="305" name="C++23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C++23</a:t>
            </a:r>
          </a:p>
        </p:txBody>
      </p:sp>
      <p:sp>
        <p:nvSpPr>
          <p:cNvPr id="306" name="Output"/>
          <p:cNvSpPr txBox="1"/>
          <p:nvPr/>
        </p:nvSpPr>
        <p:spPr>
          <a:xfrm>
            <a:off x="9847643" y="8540826"/>
            <a:ext cx="200101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Output</a:t>
            </a:r>
          </a:p>
        </p:txBody>
      </p:sp>
      <p:pic>
        <p:nvPicPr>
          <p:cNvPr id="30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59134" y="9528757"/>
            <a:ext cx="3809367" cy="2539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0142" y="3816203"/>
            <a:ext cx="8585201" cy="416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984871" y="3816227"/>
            <a:ext cx="11785601" cy="4622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d practic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Good practices</a:t>
            </a:r>
          </a:p>
        </p:txBody>
      </p:sp>
      <p:sp>
        <p:nvSpPr>
          <p:cNvPr id="1803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0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0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0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0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0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0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810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sp>
        <p:nvSpPr>
          <p:cNvPr id="1811" name="Don’t! Everything in one long function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Don’t! Everything in one long function</a:t>
            </a:r>
          </a:p>
        </p:txBody>
      </p:sp>
      <p:pic>
        <p:nvPicPr>
          <p:cNvPr id="181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15876" y="1443172"/>
            <a:ext cx="4744589" cy="10829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181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2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1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1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1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1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21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822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823" name="Rectangle"/>
          <p:cNvSpPr/>
          <p:nvPr/>
        </p:nvSpPr>
        <p:spPr>
          <a:xfrm>
            <a:off x="1229879" y="11519735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3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2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2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2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2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31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832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833" name="Rectangle"/>
          <p:cNvSpPr/>
          <p:nvPr/>
        </p:nvSpPr>
        <p:spPr>
          <a:xfrm>
            <a:off x="12681549" y="4266385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34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Binary and Assignment Operators"/>
          <p:cNvSpPr txBox="1"/>
          <p:nvPr>
            <p:ph type="title" idx="4294967295"/>
          </p:nvPr>
        </p:nvSpPr>
        <p:spPr>
          <a:xfrm>
            <a:off x="1206500" y="952500"/>
            <a:ext cx="16953549" cy="1435100"/>
          </a:xfrm>
          <a:prstGeom prst="rect">
            <a:avLst/>
          </a:prstGeom>
        </p:spPr>
        <p:txBody>
          <a:bodyPr/>
          <a:lstStyle/>
          <a:p>
            <a:pPr/>
            <a:r>
              <a:t>Binary and Assignment Operators</a:t>
            </a:r>
          </a:p>
        </p:txBody>
      </p:sp>
      <p:sp>
        <p:nvSpPr>
          <p:cNvPr id="183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4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3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4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4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4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844" name="Language Basics | Operators"/>
          <p:cNvSpPr txBox="1"/>
          <p:nvPr/>
        </p:nvSpPr>
        <p:spPr>
          <a:xfrm>
            <a:off x="20330603" y="3143"/>
            <a:ext cx="406024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Operators</a:t>
            </a:r>
          </a:p>
        </p:txBody>
      </p:sp>
      <p:pic>
        <p:nvPicPr>
          <p:cNvPr id="184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31000" y="5003800"/>
            <a:ext cx="10922000" cy="3708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Increment / Decrement Operators"/>
          <p:cNvSpPr txBox="1"/>
          <p:nvPr>
            <p:ph type="title" idx="4294967295"/>
          </p:nvPr>
        </p:nvSpPr>
        <p:spPr>
          <a:xfrm>
            <a:off x="1206500" y="952500"/>
            <a:ext cx="16909255" cy="1435100"/>
          </a:xfrm>
          <a:prstGeom prst="rect">
            <a:avLst/>
          </a:prstGeom>
        </p:spPr>
        <p:txBody>
          <a:bodyPr/>
          <a:lstStyle/>
          <a:p>
            <a:pPr/>
            <a:r>
              <a:t>Increment / Decrement Operators</a:t>
            </a:r>
          </a:p>
        </p:txBody>
      </p:sp>
      <p:sp>
        <p:nvSpPr>
          <p:cNvPr id="184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5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4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5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5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5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5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855" name="Language Basics | Operators"/>
          <p:cNvSpPr txBox="1"/>
          <p:nvPr/>
        </p:nvSpPr>
        <p:spPr>
          <a:xfrm>
            <a:off x="20330603" y="3143"/>
            <a:ext cx="406024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Operators</a:t>
            </a:r>
          </a:p>
        </p:txBody>
      </p:sp>
      <p:pic>
        <p:nvPicPr>
          <p:cNvPr id="185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26400" y="4775200"/>
            <a:ext cx="8331200" cy="416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Bitwise and Assignment Operators"/>
          <p:cNvSpPr txBox="1"/>
          <p:nvPr>
            <p:ph type="title" idx="4294967295"/>
          </p:nvPr>
        </p:nvSpPr>
        <p:spPr>
          <a:xfrm>
            <a:off x="1206500" y="952500"/>
            <a:ext cx="17550966" cy="1435100"/>
          </a:xfrm>
          <a:prstGeom prst="rect">
            <a:avLst/>
          </a:prstGeom>
        </p:spPr>
        <p:txBody>
          <a:bodyPr/>
          <a:lstStyle/>
          <a:p>
            <a:pPr/>
            <a:r>
              <a:t>Bitwise and Assignment Operators</a:t>
            </a:r>
          </a:p>
        </p:txBody>
      </p:sp>
      <p:sp>
        <p:nvSpPr>
          <p:cNvPr id="185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6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6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6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6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6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6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866" name="Language Basics | Operators"/>
          <p:cNvSpPr txBox="1"/>
          <p:nvPr/>
        </p:nvSpPr>
        <p:spPr>
          <a:xfrm>
            <a:off x="20330603" y="3143"/>
            <a:ext cx="406024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Operators</a:t>
            </a:r>
          </a:p>
        </p:txBody>
      </p:sp>
      <p:pic>
        <p:nvPicPr>
          <p:cNvPr id="186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62800" y="4546600"/>
            <a:ext cx="10058400" cy="462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Logical Operato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Logical Operators</a:t>
            </a:r>
          </a:p>
        </p:txBody>
      </p:sp>
      <p:sp>
        <p:nvSpPr>
          <p:cNvPr id="187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7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7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7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7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7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7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877" name="Language Basics | Operators"/>
          <p:cNvSpPr txBox="1"/>
          <p:nvPr/>
        </p:nvSpPr>
        <p:spPr>
          <a:xfrm>
            <a:off x="20330603" y="3143"/>
            <a:ext cx="406024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Operators</a:t>
            </a:r>
          </a:p>
        </p:txBody>
      </p:sp>
      <p:pic>
        <p:nvPicPr>
          <p:cNvPr id="187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61400" y="4775200"/>
            <a:ext cx="7061200" cy="416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81" name="Comparison Operato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>
            <a:lvl1pPr defTabSz="2218888">
              <a:defRPr spc="-154" sz="7735"/>
            </a:lvl1pPr>
          </a:lstStyle>
          <a:p>
            <a:pPr/>
            <a:r>
              <a:t>Comparison Operators</a:t>
            </a:r>
          </a:p>
        </p:txBody>
      </p:sp>
      <p:grpSp>
        <p:nvGrpSpPr>
          <p:cNvPr id="188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8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8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8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8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87" name="C++20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C++20</a:t>
            </a:r>
          </a:p>
        </p:txBody>
      </p:sp>
      <p:sp>
        <p:nvSpPr>
          <p:cNvPr id="1888" name="Language Basics | Operators"/>
          <p:cNvSpPr txBox="1"/>
          <p:nvPr/>
        </p:nvSpPr>
        <p:spPr>
          <a:xfrm>
            <a:off x="20330603" y="3143"/>
            <a:ext cx="406024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Operators</a:t>
            </a:r>
          </a:p>
        </p:txBody>
      </p:sp>
      <p:pic>
        <p:nvPicPr>
          <p:cNvPr id="188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4000" y="4318000"/>
            <a:ext cx="16256000" cy="508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Operator Precedences"/>
          <p:cNvSpPr txBox="1"/>
          <p:nvPr>
            <p:ph type="title" idx="4294967295"/>
          </p:nvPr>
        </p:nvSpPr>
        <p:spPr>
          <a:xfrm>
            <a:off x="1206500" y="952500"/>
            <a:ext cx="10908797" cy="1435100"/>
          </a:xfrm>
          <a:prstGeom prst="rect">
            <a:avLst/>
          </a:prstGeom>
        </p:spPr>
        <p:txBody>
          <a:bodyPr/>
          <a:lstStyle>
            <a:lvl1pPr defTabSz="2340805">
              <a:defRPr spc="-163" sz="8160"/>
            </a:lvl1pPr>
          </a:lstStyle>
          <a:p>
            <a:pPr/>
            <a:r>
              <a:t>Operator Precedences</a:t>
            </a:r>
          </a:p>
        </p:txBody>
      </p:sp>
      <p:sp>
        <p:nvSpPr>
          <p:cNvPr id="189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9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9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9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9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9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9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899" name="Language Basics | Operators"/>
          <p:cNvSpPr txBox="1"/>
          <p:nvPr/>
        </p:nvSpPr>
        <p:spPr>
          <a:xfrm>
            <a:off x="20330603" y="3143"/>
            <a:ext cx="406024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Operators</a:t>
            </a:r>
          </a:p>
        </p:txBody>
      </p:sp>
      <p:sp>
        <p:nvSpPr>
          <p:cNvPr id="1900" name="Avoid writing a line of operators as in the example on the right…"/>
          <p:cNvSpPr txBox="1"/>
          <p:nvPr>
            <p:ph type="body" sz="half" idx="4294967295"/>
          </p:nvPr>
        </p:nvSpPr>
        <p:spPr>
          <a:xfrm>
            <a:off x="1206500" y="4248504"/>
            <a:ext cx="10362263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chemeClr val="accent5"/>
                </a:solidFill>
              </a:defRPr>
            </a:pPr>
            <a:r>
              <a:t>Avoid writing a line of operators as in the example on the right</a:t>
            </a:r>
          </a:p>
          <a:p>
            <a:pPr/>
            <a:r>
              <a:t>It's better to decompose the expression</a:t>
            </a:r>
          </a:p>
          <a:p>
            <a:pPr/>
            <a:r>
              <a:t>and to use parentheses</a:t>
            </a: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  <a:r>
              <a:t>Details can be found on </a:t>
            </a:r>
            <a:r>
              <a:rPr u="sng">
                <a:hlinkClick r:id="rId3" invalidUrl="" action="" tgtFrame="" tooltip="" history="1" highlightClick="0" endSnd="0"/>
              </a:rPr>
              <a:t>cppreference</a:t>
            </a:r>
          </a:p>
        </p:txBody>
      </p:sp>
      <p:pic>
        <p:nvPicPr>
          <p:cNvPr id="1901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486521" y="5816600"/>
            <a:ext cx="8559801" cy="2336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0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0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0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0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0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09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910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911" name="Rectangle"/>
          <p:cNvSpPr/>
          <p:nvPr/>
        </p:nvSpPr>
        <p:spPr>
          <a:xfrm>
            <a:off x="12681549" y="4266385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12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Execute with CMake GUI"/>
          <p:cNvSpPr txBox="1"/>
          <p:nvPr>
            <p:ph type="title" idx="4294967295"/>
          </p:nvPr>
        </p:nvSpPr>
        <p:spPr>
          <a:xfrm>
            <a:off x="1206500" y="952500"/>
            <a:ext cx="12634060" cy="1435100"/>
          </a:xfrm>
          <a:prstGeom prst="rect">
            <a:avLst/>
          </a:prstGeom>
        </p:spPr>
        <p:txBody>
          <a:bodyPr/>
          <a:lstStyle/>
          <a:p>
            <a:pPr/>
            <a:r>
              <a:t>Execute with CMake GUI</a:t>
            </a:r>
          </a:p>
        </p:txBody>
      </p:sp>
      <p:sp>
        <p:nvSpPr>
          <p:cNvPr id="31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1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1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1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1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18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319" name="Open the CMake GUI application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487680" indent="-487680" defTabSz="1950671">
              <a:spcBef>
                <a:spcPts val="3600"/>
              </a:spcBef>
              <a:defRPr sz="3840"/>
            </a:pPr>
            <a:r>
              <a:t>Open the CMake GUI application</a:t>
            </a:r>
          </a:p>
          <a:p>
            <a:pPr marL="487680" indent="-487680" defTabSz="1950671">
              <a:spcBef>
                <a:spcPts val="3600"/>
              </a:spcBef>
              <a:defRPr sz="3840"/>
            </a:pPr>
            <a:r>
              <a:t>Click on "Browse Sources..." button and select the "Hello world" folder.</a:t>
            </a:r>
          </a:p>
          <a:p>
            <a:pPr marL="487680" indent="-487680" defTabSz="1950671">
              <a:spcBef>
                <a:spcPts val="3600"/>
              </a:spcBef>
              <a:defRPr sz="3840"/>
            </a:pPr>
            <a:r>
              <a:t>Copy the path from "Where is the source code:", past it in the "Where to build the binaries:" and add "/build".</a:t>
            </a:r>
          </a:p>
          <a:p>
            <a:pPr marL="487680" indent="-487680" defTabSz="1950671">
              <a:spcBef>
                <a:spcPts val="3600"/>
              </a:spcBef>
              <a:defRPr sz="3840"/>
            </a:pPr>
            <a:r>
              <a:t>Click on "Configure" button and select the generator.</a:t>
            </a:r>
          </a:p>
          <a:p>
            <a:pPr marL="487680" indent="-487680" defTabSz="1950671">
              <a:spcBef>
                <a:spcPts val="3600"/>
              </a:spcBef>
              <a:defRPr sz="3840"/>
            </a:pPr>
            <a:r>
              <a:t>Click on "Generate" button to generate the project.</a:t>
            </a:r>
          </a:p>
          <a:p>
            <a:pPr marL="487680" indent="-487680" defTabSz="1950671">
              <a:spcBef>
                <a:spcPts val="3600"/>
              </a:spcBef>
              <a:defRPr sz="3840"/>
            </a:pPr>
            <a:r>
              <a:t>Finally, click on “Open project” button.</a:t>
            </a:r>
          </a:p>
        </p:txBody>
      </p:sp>
      <p:pic>
        <p:nvPicPr>
          <p:cNvPr id="32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45029" y="2679298"/>
            <a:ext cx="11600016" cy="97386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1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1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1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1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1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20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921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922" name="Rectangle"/>
          <p:cNvSpPr/>
          <p:nvPr/>
        </p:nvSpPr>
        <p:spPr>
          <a:xfrm>
            <a:off x="12681549" y="5390936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23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if - syntax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if - syntax</a:t>
            </a:r>
          </a:p>
        </p:txBody>
      </p:sp>
      <p:sp>
        <p:nvSpPr>
          <p:cNvPr id="192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3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2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2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2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3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3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933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sp>
        <p:nvSpPr>
          <p:cNvPr id="1934" name="The else and else if clauses are optional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else and else if clauses are optional</a:t>
            </a:r>
          </a:p>
          <a:p>
            <a:pPr/>
            <a:r>
              <a:t>The else if clause can be repeated</a:t>
            </a:r>
          </a:p>
          <a:p>
            <a:pPr/>
            <a:r>
              <a:t>Braces are optional if there is a single statement</a:t>
            </a:r>
          </a:p>
        </p:txBody>
      </p:sp>
      <p:pic>
        <p:nvPicPr>
          <p:cNvPr id="193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48165" y="4343400"/>
            <a:ext cx="8128001" cy="553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if - exampl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if - example</a:t>
            </a:r>
          </a:p>
        </p:txBody>
      </p:sp>
      <p:sp>
        <p:nvSpPr>
          <p:cNvPr id="193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4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3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4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4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4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4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945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194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07300" y="3302000"/>
            <a:ext cx="9423400" cy="736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49" name="Conditional operator - syntax"/>
          <p:cNvSpPr txBox="1"/>
          <p:nvPr>
            <p:ph type="title" idx="4294967295"/>
          </p:nvPr>
        </p:nvSpPr>
        <p:spPr>
          <a:xfrm>
            <a:off x="1206500" y="952500"/>
            <a:ext cx="14628452" cy="1435100"/>
          </a:xfrm>
          <a:prstGeom prst="rect">
            <a:avLst/>
          </a:prstGeom>
        </p:spPr>
        <p:txBody>
          <a:bodyPr/>
          <a:lstStyle/>
          <a:p>
            <a:pPr/>
            <a:r>
              <a:t>Conditional operator - syntax</a:t>
            </a:r>
          </a:p>
        </p:txBody>
      </p:sp>
      <p:sp>
        <p:nvSpPr>
          <p:cNvPr id="1950" name="If test is true expression1 is returned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If </a:t>
            </a:r>
            <a:r>
              <a:rPr>
                <a:solidFill>
                  <a:srgbClr val="0080FF"/>
                </a:solidFill>
              </a:rPr>
              <a:t>test</a:t>
            </a:r>
            <a:r>
              <a:t> is true </a:t>
            </a:r>
            <a:r>
              <a:rPr>
                <a:solidFill>
                  <a:srgbClr val="0080FF"/>
                </a:solidFill>
              </a:rPr>
              <a:t>expression1</a:t>
            </a:r>
            <a:r>
              <a:t> is returned</a:t>
            </a:r>
          </a:p>
          <a:p>
            <a:pPr/>
            <a:r>
              <a:t>Else, </a:t>
            </a:r>
            <a:r>
              <a:rPr>
                <a:solidFill>
                  <a:srgbClr val="0080FF"/>
                </a:solidFill>
              </a:rPr>
              <a:t>expression2</a:t>
            </a:r>
            <a:r>
              <a:t> is returned</a:t>
            </a:r>
          </a:p>
        </p:txBody>
      </p:sp>
      <p:grpSp>
        <p:nvGrpSpPr>
          <p:cNvPr id="195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5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5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5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5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5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957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195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897616" y="5816600"/>
            <a:ext cx="8763001" cy="2336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Conditional operator - example"/>
          <p:cNvSpPr txBox="1"/>
          <p:nvPr>
            <p:ph type="title" idx="4294967295"/>
          </p:nvPr>
        </p:nvSpPr>
        <p:spPr>
          <a:xfrm>
            <a:off x="1206500" y="952500"/>
            <a:ext cx="16028577" cy="1435100"/>
          </a:xfrm>
          <a:prstGeom prst="rect">
            <a:avLst/>
          </a:prstGeom>
        </p:spPr>
        <p:txBody>
          <a:bodyPr/>
          <a:lstStyle/>
          <a:p>
            <a:pPr/>
            <a:r>
              <a:t>Conditional operator - example</a:t>
            </a:r>
          </a:p>
        </p:txBody>
      </p:sp>
      <p:sp>
        <p:nvSpPr>
          <p:cNvPr id="196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6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6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6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6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6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6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968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196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04100" y="5816600"/>
            <a:ext cx="9829800" cy="2336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Conditional operator - best practice"/>
          <p:cNvSpPr txBox="1"/>
          <p:nvPr>
            <p:ph type="title" idx="4294967295"/>
          </p:nvPr>
        </p:nvSpPr>
        <p:spPr>
          <a:xfrm>
            <a:off x="1206500" y="952500"/>
            <a:ext cx="17980506" cy="1435100"/>
          </a:xfrm>
          <a:prstGeom prst="rect">
            <a:avLst/>
          </a:prstGeom>
        </p:spPr>
        <p:txBody>
          <a:bodyPr/>
          <a:lstStyle/>
          <a:p>
            <a:pPr/>
            <a:r>
              <a:t>Conditional operator - best practice</a:t>
            </a:r>
          </a:p>
        </p:txBody>
      </p:sp>
      <p:sp>
        <p:nvSpPr>
          <p:cNvPr id="197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7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7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7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7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7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7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979" name="Avoid writing a line of conditional operators as in the example on the right…"/>
          <p:cNvSpPr txBox="1"/>
          <p:nvPr>
            <p:ph type="body" sz="half" idx="4294967295"/>
          </p:nvPr>
        </p:nvSpPr>
        <p:spPr>
          <a:xfrm>
            <a:off x="1206500" y="4248504"/>
            <a:ext cx="10362263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chemeClr val="accent5"/>
                </a:solidFill>
              </a:defRPr>
            </a:pPr>
            <a:r>
              <a:t>Avoid writing a line of conditional operators as in the example on the right</a:t>
            </a:r>
          </a:p>
          <a:p>
            <a:pPr/>
            <a:r>
              <a:t>Explicit </a:t>
            </a:r>
            <a:r>
              <a:rPr>
                <a:solidFill>
                  <a:srgbClr val="0080FF"/>
                </a:solidFill>
              </a:rPr>
              <a:t>if</a:t>
            </a:r>
            <a:r>
              <a:t>s are generally easier to read</a:t>
            </a:r>
          </a:p>
          <a:p>
            <a:pPr/>
            <a:r>
              <a:t>Use the ternary operator with short conditions and expressions</a:t>
            </a:r>
          </a:p>
          <a:p>
            <a:pPr/>
            <a:r>
              <a:t>Avoid nesting</a:t>
            </a:r>
          </a:p>
        </p:txBody>
      </p:sp>
      <p:sp>
        <p:nvSpPr>
          <p:cNvPr id="1980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198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20675" y="6253493"/>
            <a:ext cx="11939586" cy="25902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switch - syntax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switch - syntax</a:t>
            </a:r>
          </a:p>
        </p:txBody>
      </p:sp>
      <p:sp>
        <p:nvSpPr>
          <p:cNvPr id="198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8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8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8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8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8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9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991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sp>
        <p:nvSpPr>
          <p:cNvPr id="1992" name="The break statement is not mandatory but..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603504" indent="-603504" defTabSz="2413955">
              <a:spcBef>
                <a:spcPts val="4400"/>
              </a:spcBef>
              <a:defRPr sz="4752"/>
            </a:pPr>
            <a:r>
              <a:t>The </a:t>
            </a:r>
            <a:r>
              <a:rPr>
                <a:solidFill>
                  <a:srgbClr val="0080FF"/>
                </a:solidFill>
              </a:rPr>
              <a:t>break</a:t>
            </a:r>
            <a:r>
              <a:t> statement is not mandatory but...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Cases are entry points, not independent pieces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Execution “falls through” to the next case without a </a:t>
            </a:r>
            <a:r>
              <a:rPr>
                <a:solidFill>
                  <a:srgbClr val="0080FF"/>
                </a:solidFill>
              </a:rPr>
              <a:t>break</a:t>
            </a:r>
            <a:r>
              <a:t>!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The </a:t>
            </a:r>
            <a:r>
              <a:rPr>
                <a:solidFill>
                  <a:srgbClr val="0080FF"/>
                </a:solidFill>
              </a:rPr>
              <a:t>default</a:t>
            </a:r>
            <a:r>
              <a:t> case may be omitted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Avoid </a:t>
            </a:r>
            <a:r>
              <a:rPr>
                <a:solidFill>
                  <a:srgbClr val="0080FF"/>
                </a:solidFill>
              </a:rPr>
              <a:t>switch</a:t>
            </a:r>
            <a:r>
              <a:t> statements with fall-through cases</a:t>
            </a:r>
          </a:p>
        </p:txBody>
      </p:sp>
      <p:pic>
        <p:nvPicPr>
          <p:cNvPr id="199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83799" y="4445000"/>
            <a:ext cx="8128001" cy="508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switch - exampl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switch - example</a:t>
            </a:r>
          </a:p>
        </p:txBody>
      </p:sp>
      <p:sp>
        <p:nvSpPr>
          <p:cNvPr id="199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0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9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9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9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0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02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003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0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23000" y="3159732"/>
            <a:ext cx="12192000" cy="873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[[fallthrough]] attribut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>
            <a:lvl1pPr defTabSz="2267655">
              <a:defRPr spc="-158" sz="7905"/>
            </a:lvl1pPr>
          </a:lstStyle>
          <a:p>
            <a:pPr/>
            <a:r>
              <a:t>[[fallthrough]] attribute</a:t>
            </a:r>
          </a:p>
        </p:txBody>
      </p:sp>
      <p:sp>
        <p:nvSpPr>
          <p:cNvPr id="200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08" name="New compiler warning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New compiler warning</a:t>
            </a:r>
          </a:p>
          <a:p>
            <a:pPr/>
            <a:r>
              <a:t>Since C++ 17, compilers are encouraged to warn on fall-through</a:t>
            </a:r>
          </a:p>
        </p:txBody>
      </p:sp>
      <p:grpSp>
        <p:nvGrpSpPr>
          <p:cNvPr id="201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0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1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1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1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14" name="C++17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C++17</a:t>
            </a:r>
          </a:p>
        </p:txBody>
      </p:sp>
      <p:sp>
        <p:nvSpPr>
          <p:cNvPr id="2015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1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62249" y="3759200"/>
            <a:ext cx="10693401" cy="6451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Init-statements for if and switch"/>
          <p:cNvSpPr txBox="1"/>
          <p:nvPr>
            <p:ph type="title" idx="4294967295"/>
          </p:nvPr>
        </p:nvSpPr>
        <p:spPr>
          <a:xfrm>
            <a:off x="1206500" y="952500"/>
            <a:ext cx="15994313" cy="1435100"/>
          </a:xfrm>
          <a:prstGeom prst="rect">
            <a:avLst/>
          </a:prstGeom>
        </p:spPr>
        <p:txBody>
          <a:bodyPr/>
          <a:lstStyle/>
          <a:p>
            <a:pPr/>
            <a:r>
              <a:t>Init-statements for if and switch </a:t>
            </a:r>
          </a:p>
        </p:txBody>
      </p:sp>
      <p:sp>
        <p:nvSpPr>
          <p:cNvPr id="2019" name="Purpose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Purpose</a:t>
            </a:r>
          </a:p>
          <a:p>
            <a:pPr/>
            <a:r>
              <a:t>Allows to limit variable scope in if and switch statements</a:t>
            </a:r>
          </a:p>
        </p:txBody>
      </p:sp>
      <p:sp>
        <p:nvSpPr>
          <p:cNvPr id="202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2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2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2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2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2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26" name="C++17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C++17</a:t>
            </a:r>
          </a:p>
        </p:txBody>
      </p:sp>
      <p:sp>
        <p:nvSpPr>
          <p:cNvPr id="2027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2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33903" y="5029200"/>
            <a:ext cx="11557001" cy="416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3" name="Main fun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Main function</a:t>
            </a:r>
          </a:p>
        </p:txBody>
      </p:sp>
      <p:grpSp>
        <p:nvGrpSpPr>
          <p:cNvPr id="32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2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2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2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29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33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33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16700" y="2729407"/>
            <a:ext cx="11150600" cy="416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Init-statements for if and switch"/>
          <p:cNvSpPr txBox="1"/>
          <p:nvPr>
            <p:ph type="title" idx="4294967295"/>
          </p:nvPr>
        </p:nvSpPr>
        <p:spPr>
          <a:xfrm>
            <a:off x="1206500" y="952500"/>
            <a:ext cx="15994313" cy="1435100"/>
          </a:xfrm>
          <a:prstGeom prst="rect">
            <a:avLst/>
          </a:prstGeom>
        </p:spPr>
        <p:txBody>
          <a:bodyPr/>
          <a:lstStyle/>
          <a:p>
            <a:pPr/>
            <a:r>
              <a:t>Init-statements for if and switch </a:t>
            </a:r>
          </a:p>
        </p:txBody>
      </p:sp>
      <p:sp>
        <p:nvSpPr>
          <p:cNvPr id="2031" name="Don’t confuse with a variable declaration as condition!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Don’t confuse with a variable declaration as condition!</a:t>
            </a:r>
          </a:p>
        </p:txBody>
      </p:sp>
      <p:sp>
        <p:nvSpPr>
          <p:cNvPr id="203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3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3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3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3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3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3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039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4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41270" y="5588000"/>
            <a:ext cx="8763001" cy="279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for loop - syntax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for loop - syntax </a:t>
            </a:r>
          </a:p>
        </p:txBody>
      </p:sp>
      <p:sp>
        <p:nvSpPr>
          <p:cNvPr id="2043" name="Multiple initializations / increments are comma separated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Multiple initializations / increments are comma separated</a:t>
            </a:r>
          </a:p>
          <a:p>
            <a:pPr/>
            <a:r>
              <a:t>Initializations can contain declarations</a:t>
            </a:r>
          </a:p>
          <a:p>
            <a:pPr/>
            <a:r>
              <a:t>Braces are optional if loop body is a single statement</a:t>
            </a:r>
          </a:p>
        </p:txBody>
      </p:sp>
      <p:sp>
        <p:nvSpPr>
          <p:cNvPr id="204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4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4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4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4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4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5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051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5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88281" y="5359400"/>
            <a:ext cx="11557001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for loop - exampl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for loop - example</a:t>
            </a:r>
          </a:p>
        </p:txBody>
      </p:sp>
      <p:sp>
        <p:nvSpPr>
          <p:cNvPr id="205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6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5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5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5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5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6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062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6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38900" y="5588000"/>
            <a:ext cx="11760200" cy="279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66" name="Range-based loop - syntax"/>
          <p:cNvSpPr txBox="1"/>
          <p:nvPr>
            <p:ph type="title" idx="4294967295"/>
          </p:nvPr>
        </p:nvSpPr>
        <p:spPr>
          <a:xfrm>
            <a:off x="1206500" y="952500"/>
            <a:ext cx="14370891" cy="1435100"/>
          </a:xfrm>
          <a:prstGeom prst="rect">
            <a:avLst/>
          </a:prstGeom>
        </p:spPr>
        <p:txBody>
          <a:bodyPr/>
          <a:lstStyle/>
          <a:p>
            <a:pPr/>
            <a:r>
              <a:t>Range-based loop - syntax</a:t>
            </a:r>
          </a:p>
        </p:txBody>
      </p:sp>
      <p:sp>
        <p:nvSpPr>
          <p:cNvPr id="2067" name="Simplifies loops over “ranges” tremendously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Simplifies loops over “ranges” tremendously</a:t>
            </a:r>
          </a:p>
          <a:p>
            <a:pPr/>
            <a:r>
              <a:t>Especially with std containers and ranges</a:t>
            </a:r>
          </a:p>
        </p:txBody>
      </p:sp>
      <p:grpSp>
        <p:nvGrpSpPr>
          <p:cNvPr id="207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6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6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7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7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73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074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7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79515" y="5359400"/>
            <a:ext cx="10261601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Range-based loop - example"/>
          <p:cNvSpPr txBox="1"/>
          <p:nvPr>
            <p:ph type="title" idx="4294967295"/>
          </p:nvPr>
        </p:nvSpPr>
        <p:spPr>
          <a:xfrm>
            <a:off x="1206500" y="952500"/>
            <a:ext cx="14568784" cy="1435100"/>
          </a:xfrm>
          <a:prstGeom prst="rect">
            <a:avLst/>
          </a:prstGeom>
        </p:spPr>
        <p:txBody>
          <a:bodyPr/>
          <a:lstStyle/>
          <a:p>
            <a:pPr/>
            <a:r>
              <a:t>Range-based loop - example</a:t>
            </a:r>
          </a:p>
        </p:txBody>
      </p:sp>
      <p:sp>
        <p:nvSpPr>
          <p:cNvPr id="207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8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7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8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8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8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84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085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8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04300" y="5130800"/>
            <a:ext cx="6629400" cy="3708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Init-statements for range-based loop"/>
          <p:cNvSpPr txBox="1"/>
          <p:nvPr>
            <p:ph type="title" idx="4294967295"/>
          </p:nvPr>
        </p:nvSpPr>
        <p:spPr>
          <a:xfrm>
            <a:off x="1206500" y="952500"/>
            <a:ext cx="18606989" cy="1435100"/>
          </a:xfrm>
          <a:prstGeom prst="rect">
            <a:avLst/>
          </a:prstGeom>
        </p:spPr>
        <p:txBody>
          <a:bodyPr/>
          <a:lstStyle/>
          <a:p>
            <a:pPr/>
            <a:r>
              <a:t>Init-statements for range-based loop</a:t>
            </a:r>
          </a:p>
        </p:txBody>
      </p:sp>
      <p:sp>
        <p:nvSpPr>
          <p:cNvPr id="2089" name="Purpose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Purpose</a:t>
            </a:r>
          </a:p>
          <a:p>
            <a:pPr/>
            <a:r>
              <a:t>Allows to limit variable scope in range-based loops</a:t>
            </a:r>
          </a:p>
        </p:txBody>
      </p:sp>
      <p:sp>
        <p:nvSpPr>
          <p:cNvPr id="209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9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9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9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9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9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96" name="C++20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C++20</a:t>
            </a:r>
          </a:p>
        </p:txBody>
      </p:sp>
      <p:sp>
        <p:nvSpPr>
          <p:cNvPr id="2097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9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26128" y="5359400"/>
            <a:ext cx="10693401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while loop - syntax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while loop - syntax </a:t>
            </a:r>
          </a:p>
        </p:txBody>
      </p:sp>
      <p:sp>
        <p:nvSpPr>
          <p:cNvPr id="2101" name="Braces are optional if loop body is a single statement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Braces are optional if loop body is a single statement</a:t>
            </a:r>
          </a:p>
        </p:txBody>
      </p:sp>
      <p:sp>
        <p:nvSpPr>
          <p:cNvPr id="210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10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0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0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0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0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0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09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11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34939" y="4445000"/>
            <a:ext cx="6426201" cy="508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13" name="while loop - exampl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while loop - example</a:t>
            </a:r>
          </a:p>
        </p:txBody>
      </p:sp>
      <p:grpSp>
        <p:nvGrpSpPr>
          <p:cNvPr id="211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1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1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1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1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1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20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12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11310" y="4402381"/>
            <a:ext cx="7061201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2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088332" y="4402381"/>
            <a:ext cx="7061201" cy="4622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Jump statemen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Jump statements</a:t>
            </a:r>
          </a:p>
        </p:txBody>
      </p:sp>
      <p:sp>
        <p:nvSpPr>
          <p:cNvPr id="212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13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2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2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2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2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3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32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Jump statemen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Jump statements</a:t>
            </a:r>
          </a:p>
        </p:txBody>
      </p:sp>
      <p:sp>
        <p:nvSpPr>
          <p:cNvPr id="213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36" name="break Exits the loop and continues after it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0080FF"/>
                </a:solidFill>
              </a:rPr>
              <a:t>break</a:t>
            </a:r>
            <a:r>
              <a:t> Exits the loop and continues after it</a:t>
            </a:r>
          </a:p>
        </p:txBody>
      </p:sp>
      <p:grpSp>
        <p:nvGrpSpPr>
          <p:cNvPr id="214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3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3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3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4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4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43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14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19196" y="4216400"/>
            <a:ext cx="9194801" cy="553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4" name="Main fun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Main function</a:t>
            </a:r>
          </a:p>
        </p:txBody>
      </p:sp>
      <p:grpSp>
        <p:nvGrpSpPr>
          <p:cNvPr id="33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35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3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3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40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34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342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16700" y="2729407"/>
            <a:ext cx="11150600" cy="416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19300" y="7236814"/>
            <a:ext cx="20345400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Jump statemen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Jump statements</a:t>
            </a:r>
          </a:p>
        </p:txBody>
      </p:sp>
      <p:sp>
        <p:nvSpPr>
          <p:cNvPr id="214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48" name="break Exits the loop and continues after i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0080FF"/>
                </a:solidFill>
              </a:rPr>
              <a:t>break</a:t>
            </a:r>
            <a:r>
              <a:t> Exits the loop and continues after it</a:t>
            </a:r>
          </a:p>
          <a:p>
            <a:pPr/>
            <a:r>
              <a:rPr>
                <a:solidFill>
                  <a:srgbClr val="0080FF"/>
                </a:solidFill>
              </a:rPr>
              <a:t>continue</a:t>
            </a:r>
            <a:r>
              <a:t> Goes immediately to next loop iteration</a:t>
            </a:r>
          </a:p>
        </p:txBody>
      </p:sp>
      <p:grpSp>
        <p:nvGrpSpPr>
          <p:cNvPr id="215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4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5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5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5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5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55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15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0700" y="4216400"/>
            <a:ext cx="9194800" cy="553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Jump statemen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Jump statements</a:t>
            </a:r>
          </a:p>
        </p:txBody>
      </p:sp>
      <p:sp>
        <p:nvSpPr>
          <p:cNvPr id="215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60" name="break Exits the loop and continues after i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0080FF"/>
                </a:solidFill>
              </a:rPr>
              <a:t>break</a:t>
            </a:r>
            <a:r>
              <a:t> Exits the loop and continues after it</a:t>
            </a:r>
          </a:p>
          <a:p>
            <a:pPr/>
            <a:r>
              <a:rPr>
                <a:solidFill>
                  <a:srgbClr val="0080FF"/>
                </a:solidFill>
              </a:rPr>
              <a:t>continue</a:t>
            </a:r>
            <a:r>
              <a:t> Goes immediately to next loop iteration</a:t>
            </a:r>
          </a:p>
          <a:p>
            <a:pPr/>
            <a:r>
              <a:rPr>
                <a:solidFill>
                  <a:srgbClr val="0080FF"/>
                </a:solidFill>
              </a:rPr>
              <a:t>return</a:t>
            </a:r>
            <a:r>
              <a:t> Exits the current function</a:t>
            </a:r>
          </a:p>
        </p:txBody>
      </p:sp>
      <p:grpSp>
        <p:nvGrpSpPr>
          <p:cNvPr id="216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6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6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6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6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6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67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16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70861" y="5261997"/>
            <a:ext cx="8991601" cy="3708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Jump statemen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Jump statements</a:t>
            </a:r>
          </a:p>
        </p:txBody>
      </p:sp>
      <p:sp>
        <p:nvSpPr>
          <p:cNvPr id="217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72" name="break Exits the loop and continues after i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0080FF"/>
                </a:solidFill>
              </a:rPr>
              <a:t>break</a:t>
            </a:r>
            <a:r>
              <a:t> Exits the loop and continues after it</a:t>
            </a:r>
          </a:p>
          <a:p>
            <a:pPr/>
            <a:r>
              <a:rPr>
                <a:solidFill>
                  <a:srgbClr val="0080FF"/>
                </a:solidFill>
              </a:rPr>
              <a:t>continue</a:t>
            </a:r>
            <a:r>
              <a:t> Goes immediately to next loop iteration</a:t>
            </a:r>
          </a:p>
          <a:p>
            <a:pPr/>
            <a:r>
              <a:rPr>
                <a:solidFill>
                  <a:srgbClr val="0080FF"/>
                </a:solidFill>
              </a:rPr>
              <a:t>return</a:t>
            </a:r>
            <a:r>
              <a:t> Exits the current function</a:t>
            </a:r>
          </a:p>
        </p:txBody>
      </p:sp>
      <p:grpSp>
        <p:nvGrpSpPr>
          <p:cNvPr id="217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7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7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7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7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7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79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18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41746" y="5130800"/>
            <a:ext cx="7924801" cy="3708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Jump statemen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Jump statements</a:t>
            </a:r>
          </a:p>
        </p:txBody>
      </p:sp>
      <p:sp>
        <p:nvSpPr>
          <p:cNvPr id="2183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84" name="break Exits the loop and continues after i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0080FF"/>
                </a:solidFill>
              </a:rPr>
              <a:t>break</a:t>
            </a:r>
            <a:r>
              <a:t> Exits the loop and continues after it</a:t>
            </a:r>
          </a:p>
          <a:p>
            <a:pPr/>
            <a:r>
              <a:rPr>
                <a:solidFill>
                  <a:srgbClr val="0080FF"/>
                </a:solidFill>
              </a:rPr>
              <a:t>continue</a:t>
            </a:r>
            <a:r>
              <a:t> Goes immediately to next loop iteration</a:t>
            </a:r>
          </a:p>
          <a:p>
            <a:pPr/>
            <a:r>
              <a:rPr>
                <a:solidFill>
                  <a:srgbClr val="0080FF"/>
                </a:solidFill>
              </a:rPr>
              <a:t>return</a:t>
            </a:r>
            <a:r>
              <a:t> Exits the current function</a:t>
            </a:r>
          </a:p>
          <a:p>
            <a:pPr/>
            <a:r>
              <a:rPr>
                <a:solidFill>
                  <a:srgbClr val="0080FF"/>
                </a:solidFill>
              </a:rPr>
              <a:t>goto</a:t>
            </a:r>
            <a:r>
              <a:t> Can jump anywhere inside a function, </a:t>
            </a:r>
            <a:r>
              <a:rPr>
                <a:solidFill>
                  <a:schemeClr val="accent5"/>
                </a:solidFill>
              </a:rPr>
              <a:t>avoid!</a:t>
            </a:r>
          </a:p>
        </p:txBody>
      </p:sp>
      <p:grpSp>
        <p:nvGrpSpPr>
          <p:cNvPr id="218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8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8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8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8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9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91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19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64454" y="4445000"/>
            <a:ext cx="8991601" cy="508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40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Exercise : control"/>
          <p:cNvSpPr txBox="1"/>
          <p:nvPr>
            <p:ph type="title" idx="4294967295"/>
          </p:nvPr>
        </p:nvSpPr>
        <p:spPr>
          <a:xfrm>
            <a:off x="1206500" y="952500"/>
            <a:ext cx="10482917" cy="1435100"/>
          </a:xfrm>
          <a:prstGeom prst="rect">
            <a:avLst/>
          </a:prstGeom>
        </p:spPr>
        <p:txBody>
          <a:bodyPr/>
          <a:lstStyle/>
          <a:p>
            <a:pPr/>
            <a:r>
              <a:t>Exercise : control</a:t>
            </a:r>
          </a:p>
        </p:txBody>
      </p:sp>
      <p:sp>
        <p:nvSpPr>
          <p:cNvPr id="2195" name="Familiarise yourself with different kinds of control structures.…"/>
          <p:cNvSpPr txBox="1"/>
          <p:nvPr>
            <p:ph type="body" idx="4294967295"/>
          </p:nvPr>
        </p:nvSpPr>
        <p:spPr>
          <a:xfrm>
            <a:off x="1206500" y="4248504"/>
            <a:ext cx="16393617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Familiarise yourself with different kinds of control structures.</a:t>
            </a:r>
          </a:p>
          <a:p>
            <a:pPr marL="0" indent="0">
              <a:buSzTx/>
              <a:buNone/>
            </a:pPr>
            <a:r>
              <a:t>Re-implement them in different ways.</a:t>
            </a:r>
          </a:p>
          <a:p>
            <a:pPr/>
            <a:r>
              <a:t>Go to exercises/control</a:t>
            </a:r>
          </a:p>
          <a:p>
            <a:pPr/>
            <a:r>
              <a:t>Look at control.cpp</a:t>
            </a:r>
          </a:p>
          <a:p>
            <a:pPr/>
            <a:r>
              <a:t>Compile it (make) and run the program (./control)</a:t>
            </a:r>
          </a:p>
          <a:p>
            <a:pPr/>
            <a:r>
              <a:t>Work on the tasks that you find in README.md</a:t>
            </a:r>
          </a:p>
        </p:txBody>
      </p:sp>
      <p:sp>
        <p:nvSpPr>
          <p:cNvPr id="219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0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9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9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9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0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0000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02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0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0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0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0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0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10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211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212" name="Rectangle"/>
          <p:cNvSpPr/>
          <p:nvPr/>
        </p:nvSpPr>
        <p:spPr>
          <a:xfrm>
            <a:off x="12681549" y="5390936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13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2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1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1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1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1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21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222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223" name="Rectangle"/>
          <p:cNvSpPr/>
          <p:nvPr/>
        </p:nvSpPr>
        <p:spPr>
          <a:xfrm>
            <a:off x="12681549" y="6609198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24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Interfac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Interface</a:t>
            </a:r>
          </a:p>
        </p:txBody>
      </p:sp>
      <p:sp>
        <p:nvSpPr>
          <p:cNvPr id="222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28" name="Set of declarations defining some functionality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Set of declarations defining some functionality</a:t>
            </a:r>
          </a:p>
        </p:txBody>
      </p:sp>
      <p:grpSp>
        <p:nvGrpSpPr>
          <p:cNvPr id="223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2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3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3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3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3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235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Interfac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Interface</a:t>
            </a:r>
          </a:p>
        </p:txBody>
      </p:sp>
      <p:sp>
        <p:nvSpPr>
          <p:cNvPr id="223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39" name="Set of declarations defining some functionality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Set of declarations defining some functionality</a:t>
            </a:r>
          </a:p>
          <a:p>
            <a:pPr/>
            <a:r>
              <a:t>Put in a so-called “header file”</a:t>
            </a:r>
          </a:p>
        </p:txBody>
      </p:sp>
      <p:grpSp>
        <p:nvGrpSpPr>
          <p:cNvPr id="224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4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4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4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4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4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246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sp>
        <p:nvSpPr>
          <p:cNvPr id="2247" name="hello.hpp"/>
          <p:cNvSpPr txBox="1"/>
          <p:nvPr/>
        </p:nvSpPr>
        <p:spPr>
          <a:xfrm>
            <a:off x="16116206" y="4894035"/>
            <a:ext cx="2632559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hello.hpp</a:t>
            </a:r>
          </a:p>
        </p:txBody>
      </p:sp>
      <p:pic>
        <p:nvPicPr>
          <p:cNvPr id="224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789031" y="6069727"/>
            <a:ext cx="5765801" cy="2336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Interfac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Interface</a:t>
            </a:r>
          </a:p>
        </p:txBody>
      </p:sp>
      <p:sp>
        <p:nvSpPr>
          <p:cNvPr id="225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52" name="Set of declarations defining some functionality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Set of declarations defining some functionality</a:t>
            </a:r>
          </a:p>
          <a:p>
            <a:pPr/>
            <a:r>
              <a:t>Put in a so-called “header file”</a:t>
            </a:r>
          </a:p>
          <a:p>
            <a:pPr/>
            <a:r>
              <a:t>The implementation can be found in the "source file"</a:t>
            </a:r>
          </a:p>
        </p:txBody>
      </p:sp>
      <p:grpSp>
        <p:nvGrpSpPr>
          <p:cNvPr id="225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5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5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5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5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5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259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sp>
        <p:nvSpPr>
          <p:cNvPr id="2260" name="hello.cpp"/>
          <p:cNvSpPr txBox="1"/>
          <p:nvPr/>
        </p:nvSpPr>
        <p:spPr>
          <a:xfrm>
            <a:off x="14409704" y="3259163"/>
            <a:ext cx="2620977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hello.cpp</a:t>
            </a:r>
          </a:p>
        </p:txBody>
      </p:sp>
      <p:pic>
        <p:nvPicPr>
          <p:cNvPr id="226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14688" y="4732799"/>
            <a:ext cx="89916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40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Exercise : environmen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>
            <a:lvl1pPr defTabSz="2243271">
              <a:defRPr spc="-156" sz="7820"/>
            </a:lvl1pPr>
          </a:lstStyle>
          <a:p>
            <a:pPr/>
            <a:r>
              <a:t>Exercise : environment</a:t>
            </a:r>
          </a:p>
        </p:txBody>
      </p:sp>
      <p:sp>
        <p:nvSpPr>
          <p:cNvPr id="348" name="Learn how to use CMake to generate a project.…"/>
          <p:cNvSpPr txBox="1"/>
          <p:nvPr>
            <p:ph type="body" idx="4294967295"/>
          </p:nvPr>
        </p:nvSpPr>
        <p:spPr>
          <a:xfrm>
            <a:off x="1206500" y="4248504"/>
            <a:ext cx="16393617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Learn how to use CMake to generate a project.</a:t>
            </a:r>
          </a:p>
          <a:p>
            <a:pPr/>
            <a:r>
              <a:t>Go to exercises/environment</a:t>
            </a:r>
          </a:p>
          <a:p>
            <a:pPr/>
            <a:r>
              <a:t>Look at environment.cpp and CMakeLists.txt</a:t>
            </a:r>
          </a:p>
          <a:p>
            <a:pPr/>
            <a:r>
              <a:t>Compile it (make) and run the program (./environment)</a:t>
            </a:r>
          </a:p>
          <a:p>
            <a:pPr/>
            <a:r>
              <a:t>Work on the tasks that you find in environment.cpp</a:t>
            </a:r>
          </a:p>
        </p:txBody>
      </p:sp>
      <p:sp>
        <p:nvSpPr>
          <p:cNvPr id="34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5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5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5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5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0000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55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Interfac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Interface</a:t>
            </a:r>
          </a:p>
        </p:txBody>
      </p:sp>
      <p:sp>
        <p:nvSpPr>
          <p:cNvPr id="226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6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6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6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6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6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7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271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sp>
        <p:nvSpPr>
          <p:cNvPr id="2272" name="print_hello.hpp"/>
          <p:cNvSpPr txBox="1"/>
          <p:nvPr/>
        </p:nvSpPr>
        <p:spPr>
          <a:xfrm>
            <a:off x="878549" y="4640908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print_hello.hpp</a:t>
            </a:r>
          </a:p>
        </p:txBody>
      </p:sp>
      <p:sp>
        <p:nvSpPr>
          <p:cNvPr id="2273" name="print_hello.cpp"/>
          <p:cNvSpPr txBox="1"/>
          <p:nvPr/>
        </p:nvSpPr>
        <p:spPr>
          <a:xfrm>
            <a:off x="7269932" y="2971364"/>
            <a:ext cx="415655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print_hello.cpp</a:t>
            </a:r>
          </a:p>
        </p:txBody>
      </p:sp>
      <p:sp>
        <p:nvSpPr>
          <p:cNvPr id="2274" name="main.cpp"/>
          <p:cNvSpPr txBox="1"/>
          <p:nvPr/>
        </p:nvSpPr>
        <p:spPr>
          <a:xfrm>
            <a:off x="17500558" y="3673649"/>
            <a:ext cx="2655723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main.cpp</a:t>
            </a:r>
          </a:p>
        </p:txBody>
      </p:sp>
      <p:pic>
        <p:nvPicPr>
          <p:cNvPr id="227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1374" y="5816600"/>
            <a:ext cx="5765801" cy="2336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6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74916" y="4445000"/>
            <a:ext cx="8991601" cy="508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7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624258" y="4902200"/>
            <a:ext cx="7264401" cy="416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Preprocesso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Preprocessor</a:t>
            </a:r>
          </a:p>
        </p:txBody>
      </p:sp>
      <p:sp>
        <p:nvSpPr>
          <p:cNvPr id="228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8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8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8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8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8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8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287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Preprocesso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Preprocessor</a:t>
            </a:r>
          </a:p>
        </p:txBody>
      </p:sp>
      <p:sp>
        <p:nvSpPr>
          <p:cNvPr id="2290" name="Constant macros"/>
          <p:cNvSpPr txBox="1"/>
          <p:nvPr>
            <p:ph type="body" sz="quarter" idx="4294967295"/>
          </p:nvPr>
        </p:nvSpPr>
        <p:spPr>
          <a:xfrm>
            <a:off x="1206500" y="4248504"/>
            <a:ext cx="7106429" cy="8256012"/>
          </a:xfrm>
          <a:prstGeom prst="rect">
            <a:avLst/>
          </a:prstGeom>
        </p:spPr>
        <p:txBody>
          <a:bodyPr/>
          <a:lstStyle/>
          <a:p>
            <a:pPr/>
            <a:r>
              <a:t>Constant macros</a:t>
            </a:r>
          </a:p>
        </p:txBody>
      </p:sp>
      <p:sp>
        <p:nvSpPr>
          <p:cNvPr id="229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9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9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9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9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9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9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298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pic>
        <p:nvPicPr>
          <p:cNvPr id="229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75782" y="5461000"/>
            <a:ext cx="13258801" cy="279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Preprocesso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Preprocessor</a:t>
            </a:r>
          </a:p>
        </p:txBody>
      </p:sp>
      <p:sp>
        <p:nvSpPr>
          <p:cNvPr id="2302" name="Constant macros…"/>
          <p:cNvSpPr txBox="1"/>
          <p:nvPr>
            <p:ph type="body" sz="quarter" idx="4294967295"/>
          </p:nvPr>
        </p:nvSpPr>
        <p:spPr>
          <a:xfrm>
            <a:off x="1206500" y="4248504"/>
            <a:ext cx="7107896" cy="8256012"/>
          </a:xfrm>
          <a:prstGeom prst="rect">
            <a:avLst/>
          </a:prstGeom>
        </p:spPr>
        <p:txBody>
          <a:bodyPr/>
          <a:lstStyle/>
          <a:p>
            <a:pPr/>
            <a:r>
              <a:t>Constant macros</a:t>
            </a:r>
          </a:p>
          <a:p>
            <a:pPr/>
            <a:r>
              <a:t>Function-style macros</a:t>
            </a:r>
          </a:p>
        </p:txBody>
      </p:sp>
      <p:sp>
        <p:nvSpPr>
          <p:cNvPr id="2303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0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0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0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0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0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0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310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pic>
        <p:nvPicPr>
          <p:cNvPr id="231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86585" y="5003800"/>
            <a:ext cx="14986001" cy="3708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Preprocesso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Preprocessor</a:t>
            </a:r>
          </a:p>
        </p:txBody>
      </p:sp>
      <p:sp>
        <p:nvSpPr>
          <p:cNvPr id="2314" name="Constant macros…"/>
          <p:cNvSpPr txBox="1"/>
          <p:nvPr>
            <p:ph type="body" sz="quarter" idx="4294967295"/>
          </p:nvPr>
        </p:nvSpPr>
        <p:spPr>
          <a:xfrm>
            <a:off x="1206500" y="4248504"/>
            <a:ext cx="7113574" cy="8256012"/>
          </a:xfrm>
          <a:prstGeom prst="rect">
            <a:avLst/>
          </a:prstGeom>
        </p:spPr>
        <p:txBody>
          <a:bodyPr/>
          <a:lstStyle/>
          <a:p>
            <a:pPr/>
            <a:r>
              <a:t>Constant macros</a:t>
            </a:r>
          </a:p>
          <a:p>
            <a:pPr/>
            <a:r>
              <a:t>Function-style macros</a:t>
            </a:r>
          </a:p>
          <a:p>
            <a:pPr/>
            <a:r>
              <a:t>Checks </a:t>
            </a:r>
          </a:p>
        </p:txBody>
      </p:sp>
      <p:sp>
        <p:nvSpPr>
          <p:cNvPr id="231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2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1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1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1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1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2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322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pic>
        <p:nvPicPr>
          <p:cNvPr id="232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03098" y="4546600"/>
            <a:ext cx="13690601" cy="462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Preprocesso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Preprocessor</a:t>
            </a:r>
          </a:p>
        </p:txBody>
      </p:sp>
      <p:sp>
        <p:nvSpPr>
          <p:cNvPr id="2326" name="Constant macro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Constant macros</a:t>
            </a:r>
          </a:p>
          <a:p>
            <a:pPr/>
            <a:r>
              <a:t>Function-style macros</a:t>
            </a:r>
          </a:p>
          <a:p>
            <a:pPr/>
            <a:r>
              <a:t>Checks </a:t>
            </a:r>
          </a:p>
          <a:p>
            <a:pPr marL="0" indent="0">
              <a:buSzTx/>
              <a:buNone/>
            </a:pPr>
            <a:r>
              <a:t>Use preprocessor only in very restricted cases</a:t>
            </a:r>
          </a:p>
          <a:p>
            <a:pPr/>
            <a:r>
              <a:t>Conditional inclusion of headers</a:t>
            </a:r>
          </a:p>
          <a:p>
            <a:pPr/>
            <a:r>
              <a:t>Customization for specific compilers/platforms</a:t>
            </a:r>
          </a:p>
        </p:txBody>
      </p:sp>
      <p:sp>
        <p:nvSpPr>
          <p:cNvPr id="232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3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2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2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3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3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3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334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Preprocesso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Preprocessor</a:t>
            </a:r>
          </a:p>
        </p:txBody>
      </p:sp>
      <p:sp>
        <p:nvSpPr>
          <p:cNvPr id="2337" name="Constant macro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Constant macros</a:t>
            </a:r>
          </a:p>
          <a:p>
            <a:pPr/>
            <a:r>
              <a:t>Function-style macros</a:t>
            </a:r>
          </a:p>
          <a:p>
            <a:pPr/>
            <a:r>
              <a:t>Checks </a:t>
            </a:r>
          </a:p>
          <a:p>
            <a:pPr marL="0" indent="0">
              <a:buSzTx/>
              <a:buNone/>
            </a:pPr>
            <a:r>
              <a:t>Use preprocessor only in very restricted cases</a:t>
            </a:r>
          </a:p>
          <a:p>
            <a:pPr/>
            <a:r>
              <a:t>Conditional inclusion of headers</a:t>
            </a:r>
          </a:p>
          <a:p>
            <a:pPr/>
            <a:r>
              <a:t>Customization for specific compilers/platforms</a:t>
            </a:r>
          </a:p>
        </p:txBody>
      </p:sp>
      <p:sp>
        <p:nvSpPr>
          <p:cNvPr id="233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4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3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4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4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4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44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345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pic>
        <p:nvPicPr>
          <p:cNvPr id="234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20680" y="5359400"/>
            <a:ext cx="14002545" cy="299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86986" y="4954465"/>
            <a:ext cx="13952912" cy="3807071"/>
          </a:xfrm>
          <a:prstGeom prst="rect">
            <a:avLst/>
          </a:prstGeom>
          <a:ln w="12700">
            <a:miter lim="400000"/>
          </a:ln>
        </p:spPr>
      </p:pic>
      <p:sp>
        <p:nvSpPr>
          <p:cNvPr id="2349" name="Preprocesso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Preprocessor</a:t>
            </a:r>
          </a:p>
        </p:txBody>
      </p:sp>
      <p:sp>
        <p:nvSpPr>
          <p:cNvPr id="2350" name="Constant macro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Constant macros</a:t>
            </a:r>
          </a:p>
          <a:p>
            <a:pPr/>
            <a:r>
              <a:t>Function-style macros</a:t>
            </a:r>
          </a:p>
          <a:p>
            <a:pPr/>
            <a:r>
              <a:t>Checks </a:t>
            </a:r>
          </a:p>
          <a:p>
            <a:pPr marL="0" indent="0">
              <a:buSzTx/>
              <a:buNone/>
            </a:pPr>
            <a:r>
              <a:t>Use preprocessor only in very restricted cases</a:t>
            </a:r>
          </a:p>
          <a:p>
            <a:pPr/>
            <a:r>
              <a:t>Conditional inclusion of headers</a:t>
            </a:r>
          </a:p>
          <a:p>
            <a:pPr/>
            <a:r>
              <a:t>Customization for specific compilers/platforms</a:t>
            </a:r>
          </a:p>
        </p:txBody>
      </p:sp>
      <p:sp>
        <p:nvSpPr>
          <p:cNvPr id="235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5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52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5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5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5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5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358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Header include guards"/>
          <p:cNvSpPr txBox="1"/>
          <p:nvPr>
            <p:ph type="title" idx="4294967295"/>
          </p:nvPr>
        </p:nvSpPr>
        <p:spPr>
          <a:xfrm>
            <a:off x="1206500" y="952500"/>
            <a:ext cx="11545457" cy="1435100"/>
          </a:xfrm>
          <a:prstGeom prst="rect">
            <a:avLst/>
          </a:prstGeom>
        </p:spPr>
        <p:txBody>
          <a:bodyPr/>
          <a:lstStyle/>
          <a:p>
            <a:pPr/>
            <a:r>
              <a:t>Header include guards</a:t>
            </a:r>
          </a:p>
        </p:txBody>
      </p:sp>
      <p:sp>
        <p:nvSpPr>
          <p:cNvPr id="2361" name="Problem: redefinition by acciden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Problem: redefinition by accident</a:t>
            </a:r>
          </a:p>
          <a:p>
            <a:pPr/>
            <a:r>
              <a:t>Headers may define new names (e.g. types)</a:t>
            </a:r>
          </a:p>
          <a:p>
            <a:pPr/>
            <a:r>
              <a:t>Multiple (transitive) inclusions of a header would define those</a:t>
            </a:r>
          </a:p>
          <a:p>
            <a:pPr/>
            <a:r>
              <a:t>names multiple times, which is a compile error</a:t>
            </a:r>
          </a:p>
        </p:txBody>
      </p:sp>
      <p:sp>
        <p:nvSpPr>
          <p:cNvPr id="236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6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6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6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6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6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6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369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Header include guards"/>
          <p:cNvSpPr txBox="1"/>
          <p:nvPr>
            <p:ph type="title" idx="4294967295"/>
          </p:nvPr>
        </p:nvSpPr>
        <p:spPr>
          <a:xfrm>
            <a:off x="1206500" y="952500"/>
            <a:ext cx="11545457" cy="1435100"/>
          </a:xfrm>
          <a:prstGeom prst="rect">
            <a:avLst/>
          </a:prstGeom>
        </p:spPr>
        <p:txBody>
          <a:bodyPr/>
          <a:lstStyle/>
          <a:p>
            <a:pPr/>
            <a:r>
              <a:t>Header include guards</a:t>
            </a:r>
          </a:p>
        </p:txBody>
      </p:sp>
      <p:sp>
        <p:nvSpPr>
          <p:cNvPr id="2372" name="Problem: redefinition by acciden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 defTabSz="2413955">
              <a:spcBef>
                <a:spcPts val="4400"/>
              </a:spcBef>
              <a:buSzTx/>
              <a:buNone/>
              <a:defRPr sz="4752"/>
            </a:pPr>
            <a:r>
              <a:t>Problem: redefinition by accident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Headers may define new names (e.g. types)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Multiple (transitive) inclusions of a header would define those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names multiple times, which is a compile error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Solution: guard the content of your headers!</a:t>
            </a:r>
          </a:p>
        </p:txBody>
      </p:sp>
      <p:sp>
        <p:nvSpPr>
          <p:cNvPr id="2373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7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7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7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7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7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7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380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sp>
        <p:nvSpPr>
          <p:cNvPr id="2381" name="Include guards"/>
          <p:cNvSpPr txBox="1"/>
          <p:nvPr/>
        </p:nvSpPr>
        <p:spPr>
          <a:xfrm>
            <a:off x="15437107" y="4113246"/>
            <a:ext cx="4145586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Include guards</a:t>
            </a:r>
          </a:p>
        </p:txBody>
      </p:sp>
      <p:pic>
        <p:nvPicPr>
          <p:cNvPr id="238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52844" y="5144438"/>
            <a:ext cx="7264401" cy="4622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35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6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5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6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6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64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365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366" name="Rectangle"/>
          <p:cNvSpPr/>
          <p:nvPr/>
        </p:nvSpPr>
        <p:spPr>
          <a:xfrm>
            <a:off x="1229879" y="4198809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Header include guards"/>
          <p:cNvSpPr txBox="1"/>
          <p:nvPr>
            <p:ph type="title" idx="4294967295"/>
          </p:nvPr>
        </p:nvSpPr>
        <p:spPr>
          <a:xfrm>
            <a:off x="1206500" y="952500"/>
            <a:ext cx="11545457" cy="1435100"/>
          </a:xfrm>
          <a:prstGeom prst="rect">
            <a:avLst/>
          </a:prstGeom>
        </p:spPr>
        <p:txBody>
          <a:bodyPr/>
          <a:lstStyle/>
          <a:p>
            <a:pPr/>
            <a:r>
              <a:t>Header include guards</a:t>
            </a:r>
          </a:p>
        </p:txBody>
      </p:sp>
      <p:sp>
        <p:nvSpPr>
          <p:cNvPr id="2385" name="Problem: redefinition by acciden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 defTabSz="2413955">
              <a:spcBef>
                <a:spcPts val="4400"/>
              </a:spcBef>
              <a:buSzTx/>
              <a:buNone/>
              <a:defRPr sz="4752"/>
            </a:pPr>
            <a:r>
              <a:t>Problem: redefinition by accident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Headers may define new names (e.g. types)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Multiple (transitive) inclusions of a header would define those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names multiple times, which is a compile error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Solution: guard the content of your headers!</a:t>
            </a:r>
          </a:p>
        </p:txBody>
      </p:sp>
      <p:sp>
        <p:nvSpPr>
          <p:cNvPr id="238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9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8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8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8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9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9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393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sp>
        <p:nvSpPr>
          <p:cNvPr id="2394" name="Include guards"/>
          <p:cNvSpPr txBox="1"/>
          <p:nvPr/>
        </p:nvSpPr>
        <p:spPr>
          <a:xfrm>
            <a:off x="15811957" y="1531608"/>
            <a:ext cx="4145586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Include guards</a:t>
            </a:r>
          </a:p>
        </p:txBody>
      </p:sp>
      <p:sp>
        <p:nvSpPr>
          <p:cNvPr id="2395" name="pragma once"/>
          <p:cNvSpPr txBox="1"/>
          <p:nvPr/>
        </p:nvSpPr>
        <p:spPr>
          <a:xfrm>
            <a:off x="15811957" y="7543755"/>
            <a:ext cx="3716427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pragma once</a:t>
            </a:r>
          </a:p>
        </p:txBody>
      </p:sp>
      <p:pic>
        <p:nvPicPr>
          <p:cNvPr id="239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40270" y="2630497"/>
            <a:ext cx="7264401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7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648771" y="8831591"/>
            <a:ext cx="7264401" cy="325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Header / source separation"/>
          <p:cNvSpPr txBox="1"/>
          <p:nvPr>
            <p:ph type="title" idx="4294967295"/>
          </p:nvPr>
        </p:nvSpPr>
        <p:spPr>
          <a:xfrm>
            <a:off x="1206500" y="952500"/>
            <a:ext cx="13993111" cy="1435100"/>
          </a:xfrm>
          <a:prstGeom prst="rect">
            <a:avLst/>
          </a:prstGeom>
        </p:spPr>
        <p:txBody>
          <a:bodyPr/>
          <a:lstStyle/>
          <a:p>
            <a:pPr/>
            <a:r>
              <a:t>Header / source separation </a:t>
            </a:r>
          </a:p>
        </p:txBody>
      </p:sp>
      <p:sp>
        <p:nvSpPr>
          <p:cNvPr id="2400" name="Headers should contain declarations of functions / classe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445008" indent="-445008" defTabSz="1779987">
              <a:spcBef>
                <a:spcPts val="3200"/>
              </a:spcBef>
              <a:defRPr sz="3504"/>
            </a:pPr>
            <a:r>
              <a:t>Headers should contain declarations of functions / classes</a:t>
            </a:r>
          </a:p>
          <a:p>
            <a:pPr lvl="2" marL="1335024" indent="-445008" defTabSz="1779987">
              <a:spcBef>
                <a:spcPts val="3200"/>
              </a:spcBef>
              <a:defRPr sz="3504"/>
            </a:pPr>
            <a:r>
              <a:t>Only create them if interface is used somewhere else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Might be included/compiled many times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Good to keep them short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Minimise </a:t>
            </a:r>
            <a:r>
              <a:rPr>
                <a:solidFill>
                  <a:srgbClr val="0080FF"/>
                </a:solidFill>
              </a:rPr>
              <a:t>#include</a:t>
            </a:r>
            <a:r>
              <a:t> statements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Put long code in implementation files. Exceptions:</a:t>
            </a:r>
          </a:p>
          <a:p>
            <a:pPr lvl="2" marL="1335024" indent="-445008" defTabSz="1779987">
              <a:spcBef>
                <a:spcPts val="3200"/>
              </a:spcBef>
              <a:defRPr sz="3504"/>
            </a:pPr>
            <a:r>
              <a:t>Templates and constexpr functions</a:t>
            </a:r>
          </a:p>
          <a:p>
            <a:pPr lvl="2" marL="1335024" indent="-445008" defTabSz="1779987">
              <a:spcBef>
                <a:spcPts val="3200"/>
              </a:spcBef>
              <a:defRPr sz="3504"/>
            </a:pPr>
            <a:r>
              <a:t>Short functions</a:t>
            </a:r>
          </a:p>
        </p:txBody>
      </p:sp>
      <p:sp>
        <p:nvSpPr>
          <p:cNvPr id="240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0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0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0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0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0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0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408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1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1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1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1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1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16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417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418" name="Rectangle"/>
          <p:cNvSpPr/>
          <p:nvPr/>
        </p:nvSpPr>
        <p:spPr>
          <a:xfrm>
            <a:off x="12681549" y="6609198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19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2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2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2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2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2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27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428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429" name="Rectangle"/>
          <p:cNvSpPr/>
          <p:nvPr/>
        </p:nvSpPr>
        <p:spPr>
          <a:xfrm>
            <a:off x="12681549" y="7921174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30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Benefi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Benefits</a:t>
            </a:r>
          </a:p>
        </p:txBody>
      </p:sp>
      <p:sp>
        <p:nvSpPr>
          <p:cNvPr id="2433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3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3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3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3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3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39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440" name="Language Basics | auto keyword"/>
          <p:cNvSpPr txBox="1"/>
          <p:nvPr/>
        </p:nvSpPr>
        <p:spPr>
          <a:xfrm>
            <a:off x="19850848" y="3143"/>
            <a:ext cx="453999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auto keyword</a:t>
            </a:r>
          </a:p>
        </p:txBody>
      </p:sp>
      <p:sp>
        <p:nvSpPr>
          <p:cNvPr id="2441" name="Robustness: If the expression's type is changed—including when a function return type is changed—it just works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566927" indent="-566927" defTabSz="2267655">
              <a:spcBef>
                <a:spcPts val="4100"/>
              </a:spcBef>
              <a:defRPr sz="4464"/>
            </a:pPr>
            <a:r>
              <a:t>Robustness: If the expression's type is changed—including when a function return type is changed—it just works.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Performance: You're guaranteed that there's no conversion.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Usability: You don't have to worry about type name spelling difficulties and typos.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Efficiency: Your coding can be more efficient.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39768" y="5359400"/>
            <a:ext cx="12215574" cy="2944621"/>
          </a:xfrm>
          <a:prstGeom prst="rect">
            <a:avLst/>
          </a:prstGeom>
          <a:ln w="12700">
            <a:miter lim="400000"/>
          </a:ln>
        </p:spPr>
      </p:pic>
      <p:sp>
        <p:nvSpPr>
          <p:cNvPr id="2444" name="Benefi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Benefits</a:t>
            </a:r>
          </a:p>
        </p:txBody>
      </p:sp>
      <p:sp>
        <p:nvSpPr>
          <p:cNvPr id="244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5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46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4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4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4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51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452" name="Language Basics | auto keyword"/>
          <p:cNvSpPr txBox="1"/>
          <p:nvPr/>
        </p:nvSpPr>
        <p:spPr>
          <a:xfrm>
            <a:off x="19850848" y="3143"/>
            <a:ext cx="453999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auto keyword</a:t>
            </a:r>
          </a:p>
        </p:txBody>
      </p:sp>
      <p:sp>
        <p:nvSpPr>
          <p:cNvPr id="2453" name="Robustness: If the expression's type is changed—including when a function return type is changed—it just works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566927" indent="-566927" defTabSz="2267655">
              <a:spcBef>
                <a:spcPts val="4100"/>
              </a:spcBef>
              <a:defRPr sz="4464"/>
            </a:pPr>
            <a:r>
              <a:t>Robustness: If the expression's type is changed—including when a function return type is changed—it just works.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Performance: You're guaranteed that there's no conversion.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Usability: You don't have to worry about type name spelling difficulties and typos.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Efficiency: Your coding can be more efficient.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64815" y="7874278"/>
            <a:ext cx="11353801" cy="3251201"/>
          </a:xfrm>
          <a:prstGeom prst="rect">
            <a:avLst/>
          </a:prstGeom>
          <a:ln w="12700">
            <a:miter lim="400000"/>
          </a:ln>
        </p:spPr>
      </p:pic>
      <p:sp>
        <p:nvSpPr>
          <p:cNvPr id="2456" name="Benefi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Benefits</a:t>
            </a:r>
          </a:p>
        </p:txBody>
      </p:sp>
      <p:sp>
        <p:nvSpPr>
          <p:cNvPr id="245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6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58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5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6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6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63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464" name="Language Basics | auto keyword"/>
          <p:cNvSpPr txBox="1"/>
          <p:nvPr/>
        </p:nvSpPr>
        <p:spPr>
          <a:xfrm>
            <a:off x="19850848" y="3143"/>
            <a:ext cx="453999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auto keyword</a:t>
            </a:r>
          </a:p>
        </p:txBody>
      </p:sp>
      <p:sp>
        <p:nvSpPr>
          <p:cNvPr id="2465" name="Robustness: If the expression's type is changed—including when a function return type is changed—it just works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566927" indent="-566927" defTabSz="2267655">
              <a:spcBef>
                <a:spcPts val="4100"/>
              </a:spcBef>
              <a:defRPr sz="4464"/>
            </a:pPr>
            <a:r>
              <a:t>Robustness: If the expression's type is changed—including when a function return type is changed—it just works.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Performance: You're guaranteed that there's no conversion.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Usability: You don't have to worry about type name spelling difficulties and typos.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Efficiency: Your coding can be more efficient.</a:t>
            </a:r>
          </a:p>
        </p:txBody>
      </p:sp>
      <p:pic>
        <p:nvPicPr>
          <p:cNvPr id="2466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64799" y="3345466"/>
            <a:ext cx="12215574" cy="29446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Declaration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Declarations</a:t>
            </a:r>
          </a:p>
        </p:txBody>
      </p:sp>
      <p:sp>
        <p:nvSpPr>
          <p:cNvPr id="246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7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7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7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7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7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75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476" name="Language Basics | auto keyword"/>
          <p:cNvSpPr txBox="1"/>
          <p:nvPr/>
        </p:nvSpPr>
        <p:spPr>
          <a:xfrm>
            <a:off x="19850848" y="3143"/>
            <a:ext cx="453999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auto keyword</a:t>
            </a:r>
          </a:p>
        </p:txBody>
      </p:sp>
      <p:pic>
        <p:nvPicPr>
          <p:cNvPr id="247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32600" y="4318000"/>
            <a:ext cx="10718800" cy="508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for range loop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for range loop</a:t>
            </a:r>
          </a:p>
        </p:txBody>
      </p:sp>
      <p:sp>
        <p:nvSpPr>
          <p:cNvPr id="248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8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8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8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8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8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86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487" name="Language Basics | auto keyword"/>
          <p:cNvSpPr txBox="1"/>
          <p:nvPr/>
        </p:nvSpPr>
        <p:spPr>
          <a:xfrm>
            <a:off x="19850848" y="3143"/>
            <a:ext cx="453999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auto keyword</a:t>
            </a:r>
          </a:p>
        </p:txBody>
      </p:sp>
      <p:pic>
        <p:nvPicPr>
          <p:cNvPr id="248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81300" y="3175000"/>
            <a:ext cx="18821400" cy="736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0" name="for range loop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for range loop</a:t>
            </a:r>
          </a:p>
        </p:txBody>
      </p:sp>
      <p:sp>
        <p:nvSpPr>
          <p:cNvPr id="249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9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9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9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9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9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97" name="C++17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C++17</a:t>
            </a:r>
          </a:p>
        </p:txBody>
      </p:sp>
      <p:sp>
        <p:nvSpPr>
          <p:cNvPr id="2498" name="Language Basics | auto keyword"/>
          <p:cNvSpPr txBox="1"/>
          <p:nvPr/>
        </p:nvSpPr>
        <p:spPr>
          <a:xfrm>
            <a:off x="19850848" y="3143"/>
            <a:ext cx="453999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auto keyword</a:t>
            </a:r>
          </a:p>
        </p:txBody>
      </p:sp>
      <p:pic>
        <p:nvPicPr>
          <p:cNvPr id="249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08500" y="3302000"/>
            <a:ext cx="15621000" cy="736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36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7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7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7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7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75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376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377" name="Rectangle"/>
          <p:cNvSpPr/>
          <p:nvPr/>
        </p:nvSpPr>
        <p:spPr>
          <a:xfrm>
            <a:off x="1229879" y="5435814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Always initialized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Always initialized</a:t>
            </a:r>
          </a:p>
        </p:txBody>
      </p:sp>
      <p:sp>
        <p:nvSpPr>
          <p:cNvPr id="250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0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0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0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0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0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08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509" name="Language Basics | auto keyword"/>
          <p:cNvSpPr txBox="1"/>
          <p:nvPr/>
        </p:nvSpPr>
        <p:spPr>
          <a:xfrm>
            <a:off x="19850848" y="3143"/>
            <a:ext cx="453999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auto keyword</a:t>
            </a:r>
          </a:p>
        </p:txBody>
      </p:sp>
      <p:pic>
        <p:nvPicPr>
          <p:cNvPr id="251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86649" y="2709627"/>
            <a:ext cx="17410702" cy="96780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40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Exercise : loops, references, auto"/>
          <p:cNvSpPr txBox="1"/>
          <p:nvPr>
            <p:ph type="title" idx="4294967295"/>
          </p:nvPr>
        </p:nvSpPr>
        <p:spPr>
          <a:xfrm>
            <a:off x="1206500" y="952500"/>
            <a:ext cx="16809464" cy="1435100"/>
          </a:xfrm>
          <a:prstGeom prst="rect">
            <a:avLst/>
          </a:prstGeom>
        </p:spPr>
        <p:txBody>
          <a:bodyPr/>
          <a:lstStyle/>
          <a:p>
            <a:pPr/>
            <a:r>
              <a:t>Exercise : loops, references, auto</a:t>
            </a:r>
          </a:p>
        </p:txBody>
      </p:sp>
      <p:sp>
        <p:nvSpPr>
          <p:cNvPr id="2513" name="Familiarise yourself with range-based for loops and references.…"/>
          <p:cNvSpPr txBox="1"/>
          <p:nvPr>
            <p:ph type="body" idx="4294967295"/>
          </p:nvPr>
        </p:nvSpPr>
        <p:spPr>
          <a:xfrm>
            <a:off x="1206500" y="4248504"/>
            <a:ext cx="16393617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Familiarise yourself with range-based for loops and references.</a:t>
            </a:r>
          </a:p>
          <a:p>
            <a:pPr/>
            <a:r>
              <a:t>Go to exercises/loops_refs_auto</a:t>
            </a:r>
          </a:p>
          <a:p>
            <a:pPr/>
            <a:r>
              <a:t>Look at loops_refs_auto.cpp</a:t>
            </a:r>
          </a:p>
          <a:p>
            <a:pPr/>
            <a:r>
              <a:t>Compile it (make) and run the program (./loops_refs_auto)</a:t>
            </a:r>
          </a:p>
          <a:p>
            <a:pPr/>
            <a:r>
              <a:t>Work on the tasks that you find in loops_refs_auto.cpp</a:t>
            </a:r>
          </a:p>
        </p:txBody>
      </p:sp>
      <p:sp>
        <p:nvSpPr>
          <p:cNvPr id="251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1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1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1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1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1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0000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20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2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2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2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2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2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28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529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530" name="Rectangle"/>
          <p:cNvSpPr/>
          <p:nvPr/>
        </p:nvSpPr>
        <p:spPr>
          <a:xfrm>
            <a:off x="12681549" y="7921174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31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3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3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3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3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3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39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540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541" name="Rectangle"/>
          <p:cNvSpPr/>
          <p:nvPr/>
        </p:nvSpPr>
        <p:spPr>
          <a:xfrm>
            <a:off x="12681549" y="9120695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42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" name="Inline functions originally"/>
          <p:cNvSpPr txBox="1"/>
          <p:nvPr>
            <p:ph type="title" idx="4294967295"/>
          </p:nvPr>
        </p:nvSpPr>
        <p:spPr>
          <a:xfrm>
            <a:off x="1206500" y="952500"/>
            <a:ext cx="12516407" cy="1435100"/>
          </a:xfrm>
          <a:prstGeom prst="rect">
            <a:avLst/>
          </a:prstGeom>
        </p:spPr>
        <p:txBody>
          <a:bodyPr/>
          <a:lstStyle/>
          <a:p>
            <a:pPr/>
            <a:r>
              <a:t>Inline functions originally</a:t>
            </a:r>
          </a:p>
        </p:txBody>
      </p:sp>
      <p:sp>
        <p:nvSpPr>
          <p:cNvPr id="254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46" name="Applies to a function to tell the compiler to inline i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Applies to a function to tell the compiler to inline it</a:t>
            </a:r>
          </a:p>
          <a:p>
            <a:pPr lvl="2"/>
            <a:r>
              <a:t>That is, replace function calls by the function’s content (similar to how a macro works)</a:t>
            </a:r>
          </a:p>
          <a:p>
            <a:pPr/>
            <a:r>
              <a:t>Only a hint, compiler can still choose to not inline</a:t>
            </a:r>
          </a:p>
          <a:p>
            <a:pPr/>
            <a:r>
              <a:t>Avoids call overhead at the cost of increasing binary size</a:t>
            </a:r>
          </a:p>
        </p:txBody>
      </p:sp>
      <p:grpSp>
        <p:nvGrpSpPr>
          <p:cNvPr id="255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4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4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4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5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52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553" name="Language Basics | inline keyword"/>
          <p:cNvSpPr txBox="1"/>
          <p:nvPr/>
        </p:nvSpPr>
        <p:spPr>
          <a:xfrm>
            <a:off x="19749350" y="3143"/>
            <a:ext cx="464149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inline keyword</a:t>
            </a:r>
          </a:p>
        </p:txBody>
      </p:sp>
      <p:pic>
        <p:nvPicPr>
          <p:cNvPr id="255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92301" y="5232400"/>
            <a:ext cx="7594601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Major side effect"/>
          <p:cNvSpPr txBox="1"/>
          <p:nvPr>
            <p:ph type="title" idx="4294967295"/>
          </p:nvPr>
        </p:nvSpPr>
        <p:spPr>
          <a:xfrm>
            <a:off x="1206500" y="952500"/>
            <a:ext cx="12516407" cy="1435100"/>
          </a:xfrm>
          <a:prstGeom prst="rect">
            <a:avLst/>
          </a:prstGeom>
        </p:spPr>
        <p:txBody>
          <a:bodyPr/>
          <a:lstStyle/>
          <a:p>
            <a:pPr/>
            <a:r>
              <a:t>Major side effect</a:t>
            </a:r>
          </a:p>
        </p:txBody>
      </p:sp>
      <p:sp>
        <p:nvSpPr>
          <p:cNvPr id="255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58" name="The linker reduces the duplicated functions into one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linker reduces the duplicated functions into one</a:t>
            </a:r>
          </a:p>
          <a:p>
            <a:pPr/>
            <a:r>
              <a:t>An inline function definition can thus live in header files</a:t>
            </a:r>
          </a:p>
        </p:txBody>
      </p:sp>
      <p:grpSp>
        <p:nvGrpSpPr>
          <p:cNvPr id="256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5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6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6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6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64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565" name="Language Basics | inline keyword"/>
          <p:cNvSpPr txBox="1"/>
          <p:nvPr/>
        </p:nvSpPr>
        <p:spPr>
          <a:xfrm>
            <a:off x="19749350" y="3143"/>
            <a:ext cx="464149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inline keyword</a:t>
            </a:r>
          </a:p>
        </p:txBody>
      </p:sp>
      <p:pic>
        <p:nvPicPr>
          <p:cNvPr id="256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51001" y="5359400"/>
            <a:ext cx="8331201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Inline functions nowaday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>
            <a:lvl1pPr defTabSz="1950671">
              <a:defRPr spc="-136" sz="6800"/>
            </a:lvl1pPr>
          </a:lstStyle>
          <a:p>
            <a:pPr/>
            <a:r>
              <a:t>Inline functions nowadays</a:t>
            </a:r>
          </a:p>
        </p:txBody>
      </p:sp>
      <p:sp>
        <p:nvSpPr>
          <p:cNvPr id="2569" name="Compilers can judge far better when to inline or no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499872" indent="-499872" defTabSz="1999437">
              <a:spcBef>
                <a:spcPts val="3600"/>
              </a:spcBef>
              <a:defRPr sz="3936"/>
            </a:pPr>
            <a:r>
              <a:t>Compilers can judge far better when to inline or not</a:t>
            </a:r>
          </a:p>
          <a:p>
            <a:pPr marL="499872" indent="-499872" defTabSz="1999437">
              <a:spcBef>
                <a:spcPts val="3600"/>
              </a:spcBef>
              <a:defRPr sz="3936"/>
            </a:pPr>
            <a:r>
              <a:t>thus primary purpose is gone</a:t>
            </a:r>
          </a:p>
          <a:p>
            <a:pPr marL="499872" indent="-499872" defTabSz="1999437">
              <a:spcBef>
                <a:spcPts val="3600"/>
              </a:spcBef>
              <a:defRPr sz="3936"/>
            </a:pPr>
            <a:r>
              <a:t>Putting functions into headers became main purpose</a:t>
            </a:r>
          </a:p>
          <a:p>
            <a:pPr marL="499872" indent="-499872" defTabSz="1999437">
              <a:spcBef>
                <a:spcPts val="3600"/>
              </a:spcBef>
              <a:defRPr sz="3936"/>
            </a:pPr>
            <a:r>
              <a:t>Many types of functions are marked inline by default:</a:t>
            </a:r>
          </a:p>
          <a:p>
            <a:pPr lvl="2" marL="1499616" indent="-499872" defTabSz="1999437">
              <a:spcBef>
                <a:spcPts val="3600"/>
              </a:spcBef>
              <a:defRPr sz="3936"/>
            </a:pPr>
            <a:r>
              <a:t>function templates</a:t>
            </a:r>
          </a:p>
          <a:p>
            <a:pPr lvl="2" marL="1499616" indent="-499872" defTabSz="1999437">
              <a:spcBef>
                <a:spcPts val="3600"/>
              </a:spcBef>
              <a:defRPr sz="3936"/>
            </a:pPr>
            <a:r>
              <a:t>constexpr functions</a:t>
            </a:r>
          </a:p>
          <a:p>
            <a:pPr lvl="2" marL="1499616" indent="-499872" defTabSz="1999437">
              <a:spcBef>
                <a:spcPts val="3600"/>
              </a:spcBef>
              <a:defRPr sz="3936"/>
            </a:pPr>
            <a:r>
              <a:t>class member functions</a:t>
            </a:r>
          </a:p>
        </p:txBody>
      </p:sp>
      <p:sp>
        <p:nvSpPr>
          <p:cNvPr id="257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7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7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7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7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7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76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577" name="Language Basics | inline keyword"/>
          <p:cNvSpPr txBox="1"/>
          <p:nvPr/>
        </p:nvSpPr>
        <p:spPr>
          <a:xfrm>
            <a:off x="19749350" y="3143"/>
            <a:ext cx="464149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inline keyword</a:t>
            </a:r>
          </a:p>
        </p:txBody>
      </p:sp>
      <p:pic>
        <p:nvPicPr>
          <p:cNvPr id="257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51001" y="5359400"/>
            <a:ext cx="8331201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Inline variabl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Inline variables</a:t>
            </a:r>
          </a:p>
        </p:txBody>
      </p:sp>
      <p:sp>
        <p:nvSpPr>
          <p:cNvPr id="2581" name="Global or static member variable specified as inline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Global or </a:t>
            </a:r>
            <a:r>
              <a:rPr>
                <a:solidFill>
                  <a:srgbClr val="0080FF"/>
                </a:solidFill>
              </a:rPr>
              <a:t>static</a:t>
            </a:r>
            <a:r>
              <a:t> member variable specified as inline</a:t>
            </a:r>
          </a:p>
          <a:p>
            <a:pPr/>
            <a:r>
              <a:t>Same side effect, linker merges all occurrences into one</a:t>
            </a:r>
          </a:p>
          <a:p>
            <a:pPr/>
            <a:r>
              <a:t>Allows to define global variables/constants in headers</a:t>
            </a:r>
          </a:p>
          <a:p>
            <a:pPr/>
            <a:r>
              <a:rPr>
                <a:solidFill>
                  <a:schemeClr val="accent5"/>
                </a:solidFill>
              </a:rPr>
              <a:t>Avoid global variables and global constants!</a:t>
            </a:r>
            <a:r>
              <a:t> </a:t>
            </a:r>
            <a:r>
              <a:rPr>
                <a:solidFill>
                  <a:srgbClr val="0080FF"/>
                </a:solidFill>
              </a:rPr>
              <a:t>static</a:t>
            </a:r>
            <a:r>
              <a:t> member are fine.</a:t>
            </a:r>
          </a:p>
        </p:txBody>
      </p:sp>
      <p:sp>
        <p:nvSpPr>
          <p:cNvPr id="258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8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8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8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8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8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88" name="C++17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C++17</a:t>
            </a:r>
          </a:p>
        </p:txBody>
      </p:sp>
      <p:pic>
        <p:nvPicPr>
          <p:cNvPr id="258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93748" y="4111073"/>
            <a:ext cx="10477501" cy="6088531"/>
          </a:xfrm>
          <a:prstGeom prst="rect">
            <a:avLst/>
          </a:prstGeom>
          <a:ln w="12700">
            <a:miter lim="400000"/>
          </a:ln>
        </p:spPr>
      </p:pic>
      <p:sp>
        <p:nvSpPr>
          <p:cNvPr id="2590" name="my_struct.hpp"/>
          <p:cNvSpPr txBox="1"/>
          <p:nvPr/>
        </p:nvSpPr>
        <p:spPr>
          <a:xfrm>
            <a:off x="13113036" y="2973959"/>
            <a:ext cx="4033420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my_struct.hpp</a:t>
            </a:r>
          </a:p>
        </p:txBody>
      </p:sp>
      <p:sp>
        <p:nvSpPr>
          <p:cNvPr id="2591" name="Language Basics | inline keyword"/>
          <p:cNvSpPr txBox="1"/>
          <p:nvPr/>
        </p:nvSpPr>
        <p:spPr>
          <a:xfrm>
            <a:off x="19749350" y="3143"/>
            <a:ext cx="464149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inline keyword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31828" y="4514709"/>
            <a:ext cx="12331145" cy="6118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3445" y="4504370"/>
            <a:ext cx="10372719" cy="5746039"/>
          </a:xfrm>
          <a:prstGeom prst="rect">
            <a:avLst/>
          </a:prstGeom>
          <a:ln w="12700">
            <a:miter lim="400000"/>
          </a:ln>
        </p:spPr>
      </p:pic>
      <p:sp>
        <p:nvSpPr>
          <p:cNvPr id="2595" name="Inline variabl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Inline variables</a:t>
            </a:r>
          </a:p>
        </p:txBody>
      </p:sp>
      <p:sp>
        <p:nvSpPr>
          <p:cNvPr id="259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60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97" name="pasted-movie.png" descr="pasted-movi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9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9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60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602" name="C++17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C++17</a:t>
            </a:r>
          </a:p>
        </p:txBody>
      </p:sp>
      <p:sp>
        <p:nvSpPr>
          <p:cNvPr id="2603" name="my_struct.hpp"/>
          <p:cNvSpPr txBox="1"/>
          <p:nvPr/>
        </p:nvSpPr>
        <p:spPr>
          <a:xfrm>
            <a:off x="649270" y="3436241"/>
            <a:ext cx="403342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my_struct.hpp</a:t>
            </a:r>
          </a:p>
        </p:txBody>
      </p:sp>
      <p:sp>
        <p:nvSpPr>
          <p:cNvPr id="2604" name="program.cpp"/>
          <p:cNvSpPr txBox="1"/>
          <p:nvPr/>
        </p:nvSpPr>
        <p:spPr>
          <a:xfrm>
            <a:off x="11515726" y="3436241"/>
            <a:ext cx="363778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program.cpp</a:t>
            </a:r>
          </a:p>
        </p:txBody>
      </p:sp>
      <p:sp>
        <p:nvSpPr>
          <p:cNvPr id="2605" name="Language Basics | inline keyword"/>
          <p:cNvSpPr txBox="1"/>
          <p:nvPr/>
        </p:nvSpPr>
        <p:spPr>
          <a:xfrm>
            <a:off x="19749350" y="3143"/>
            <a:ext cx="464149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inline keyword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61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60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0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61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61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613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614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615" name="Rectangle"/>
          <p:cNvSpPr/>
          <p:nvPr/>
        </p:nvSpPr>
        <p:spPr>
          <a:xfrm>
            <a:off x="12681549" y="9120695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16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0" name="Commen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Comments</a:t>
            </a:r>
          </a:p>
        </p:txBody>
      </p:sp>
      <p:sp>
        <p:nvSpPr>
          <p:cNvPr id="381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38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8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8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8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8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38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78500" y="3179834"/>
            <a:ext cx="12827000" cy="873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62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61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2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62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62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624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625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626" name="Rectangle"/>
          <p:cNvSpPr/>
          <p:nvPr/>
        </p:nvSpPr>
        <p:spPr>
          <a:xfrm>
            <a:off x="12681549" y="10301472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27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62861" y="5607910"/>
            <a:ext cx="10261601" cy="5537201"/>
          </a:xfrm>
          <a:prstGeom prst="rect">
            <a:avLst/>
          </a:prstGeom>
          <a:ln w="12700">
            <a:miter lim="400000"/>
          </a:ln>
        </p:spPr>
      </p:pic>
      <p:sp>
        <p:nvSpPr>
          <p:cNvPr id="2630" name="Checking invariants in a program"/>
          <p:cNvSpPr txBox="1"/>
          <p:nvPr>
            <p:ph type="title" idx="4294967295"/>
          </p:nvPr>
        </p:nvSpPr>
        <p:spPr>
          <a:xfrm>
            <a:off x="1206500" y="952500"/>
            <a:ext cx="16594439" cy="1435100"/>
          </a:xfrm>
          <a:prstGeom prst="rect">
            <a:avLst/>
          </a:prstGeom>
        </p:spPr>
        <p:txBody>
          <a:bodyPr/>
          <a:lstStyle/>
          <a:p>
            <a:pPr/>
            <a:r>
              <a:t>Checking invariants in a program</a:t>
            </a:r>
          </a:p>
        </p:txBody>
      </p:sp>
      <p:sp>
        <p:nvSpPr>
          <p:cNvPr id="2631" name="An invariant is a property that is guaranteed to be true during certain phases of a program, and the program might crash or yield wrong results if it is violated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597408" indent="-597408" defTabSz="2389572">
              <a:spcBef>
                <a:spcPts val="4400"/>
              </a:spcBef>
              <a:defRPr sz="4704"/>
            </a:pPr>
            <a:r>
              <a:t>An invariant is a property that is guaranteed to be true during certain phases of a program, and the program might crash or yield wrong results if it is violated</a:t>
            </a:r>
          </a:p>
          <a:p>
            <a:pPr lvl="2" marL="1792223" indent="-597408" defTabSz="2389572">
              <a:spcBef>
                <a:spcPts val="4400"/>
              </a:spcBef>
              <a:defRPr sz="4704"/>
            </a:pPr>
            <a:r>
              <a:t>“Here, ‘a’ should always be positive”</a:t>
            </a:r>
          </a:p>
          <a:p>
            <a:pPr marL="597408" indent="-597408" defTabSz="2389572">
              <a:spcBef>
                <a:spcPts val="4400"/>
              </a:spcBef>
              <a:defRPr sz="4704"/>
            </a:pPr>
            <a:r>
              <a:t>This can be checked using </a:t>
            </a:r>
            <a:r>
              <a:rPr>
                <a:solidFill>
                  <a:srgbClr val="0080FF"/>
                </a:solidFill>
              </a:rPr>
              <a:t>assert</a:t>
            </a:r>
          </a:p>
          <a:p>
            <a:pPr marL="597408" indent="-597408" defTabSz="2389572">
              <a:spcBef>
                <a:spcPts val="4400"/>
              </a:spcBef>
              <a:defRPr sz="4704"/>
            </a:pPr>
            <a:r>
              <a:t>The program will be aborted if the assertion fails</a:t>
            </a:r>
          </a:p>
        </p:txBody>
      </p:sp>
      <p:sp>
        <p:nvSpPr>
          <p:cNvPr id="263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63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633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3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63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63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63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639" name="Language Basics | Assertions"/>
          <p:cNvSpPr txBox="1"/>
          <p:nvPr/>
        </p:nvSpPr>
        <p:spPr>
          <a:xfrm>
            <a:off x="20268729" y="3143"/>
            <a:ext cx="41221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Assertions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d practice"/>
          <p:cNvSpPr txBox="1"/>
          <p:nvPr>
            <p:ph type="title" idx="4294967295"/>
          </p:nvPr>
        </p:nvSpPr>
        <p:spPr>
          <a:xfrm>
            <a:off x="1206500" y="952500"/>
            <a:ext cx="16594439" cy="1435100"/>
          </a:xfrm>
          <a:prstGeom prst="rect">
            <a:avLst/>
          </a:prstGeom>
        </p:spPr>
        <p:txBody>
          <a:bodyPr/>
          <a:lstStyle/>
          <a:p>
            <a:pPr/>
            <a:r>
              <a:t>Good practice</a:t>
            </a:r>
          </a:p>
        </p:txBody>
      </p:sp>
      <p:sp>
        <p:nvSpPr>
          <p:cNvPr id="2642" name="Assertions are mostly for developers and debugging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475487" indent="-475487" defTabSz="1901904">
              <a:spcBef>
                <a:spcPts val="3500"/>
              </a:spcBef>
              <a:defRPr sz="3743"/>
            </a:pPr>
            <a:r>
              <a:t>Assertions are mostly for developers and debugging</a:t>
            </a:r>
          </a:p>
          <a:p>
            <a:pPr marL="475487" indent="-475487" defTabSz="1901904">
              <a:spcBef>
                <a:spcPts val="3500"/>
              </a:spcBef>
              <a:defRPr sz="3743"/>
            </a:pPr>
            <a:r>
              <a:t>Use them to check important invariants of your program</a:t>
            </a:r>
          </a:p>
          <a:p>
            <a:pPr marL="475487" indent="-475487" defTabSz="1901904">
              <a:spcBef>
                <a:spcPts val="3500"/>
              </a:spcBef>
              <a:defRPr sz="3743"/>
            </a:pPr>
            <a:r>
              <a:t>Prefer handling user-facing errors with helpful error messages/exceptions</a:t>
            </a:r>
          </a:p>
          <a:p>
            <a:pPr marL="475487" indent="-475487" defTabSz="1901904">
              <a:spcBef>
                <a:spcPts val="3500"/>
              </a:spcBef>
              <a:defRPr sz="3743"/>
            </a:pPr>
            <a:r>
              <a:t>Assertions can impact the speed of a program</a:t>
            </a:r>
          </a:p>
          <a:p>
            <a:pPr lvl="2" marL="1426463" indent="-475487" defTabSz="1901904">
              <a:spcBef>
                <a:spcPts val="3500"/>
              </a:spcBef>
              <a:defRPr sz="3743"/>
            </a:pPr>
            <a:r>
              <a:t>Assertions are disabled when the macro NDEBUG is defined</a:t>
            </a:r>
          </a:p>
          <a:p>
            <a:pPr lvl="2" marL="1426463" indent="-475487" defTabSz="1901904">
              <a:spcBef>
                <a:spcPts val="3500"/>
              </a:spcBef>
              <a:defRPr sz="3743"/>
            </a:pPr>
            <a:r>
              <a:t>Decide if you want to disable them when you release code</a:t>
            </a:r>
          </a:p>
        </p:txBody>
      </p:sp>
      <p:sp>
        <p:nvSpPr>
          <p:cNvPr id="2643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64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64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4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64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64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64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650" name="Language Basics | Assertions"/>
          <p:cNvSpPr txBox="1"/>
          <p:nvPr/>
        </p:nvSpPr>
        <p:spPr>
          <a:xfrm>
            <a:off x="20268729" y="3143"/>
            <a:ext cx="41221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Assertions</a:t>
            </a:r>
          </a:p>
        </p:txBody>
      </p:sp>
      <p:pic>
        <p:nvPicPr>
          <p:cNvPr id="265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56661" y="5963510"/>
            <a:ext cx="81280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3" name="Static asser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Static assert</a:t>
            </a:r>
          </a:p>
        </p:txBody>
      </p:sp>
      <p:sp>
        <p:nvSpPr>
          <p:cNvPr id="265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55" name="Checking invariants at compile time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Checking invariants at compile time</a:t>
            </a:r>
          </a:p>
          <a:p>
            <a:pPr lvl="2"/>
            <a:r>
              <a:t>To check invariants at compile time, use </a:t>
            </a:r>
            <a:r>
              <a:rPr>
                <a:solidFill>
                  <a:srgbClr val="0080FF"/>
                </a:solidFill>
              </a:rPr>
              <a:t>static_assert</a:t>
            </a:r>
          </a:p>
          <a:p>
            <a:pPr lvl="2"/>
            <a:r>
              <a:t>The assertion can be any constant expression (see later)</a:t>
            </a:r>
          </a:p>
          <a:p>
            <a:pPr lvl="2"/>
            <a:r>
              <a:t>The message argument is optional in C++ 17 and later</a:t>
            </a:r>
          </a:p>
        </p:txBody>
      </p:sp>
      <p:grpSp>
        <p:nvGrpSpPr>
          <p:cNvPr id="266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65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5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65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65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66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662" name="Language Basics | Assertions"/>
          <p:cNvSpPr txBox="1"/>
          <p:nvPr/>
        </p:nvSpPr>
        <p:spPr>
          <a:xfrm>
            <a:off x="20268729" y="3143"/>
            <a:ext cx="41221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Assertions</a:t>
            </a:r>
          </a:p>
        </p:txBody>
      </p:sp>
      <p:pic>
        <p:nvPicPr>
          <p:cNvPr id="266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15210" y="3871869"/>
            <a:ext cx="12119897" cy="36825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4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73594" y="8319131"/>
            <a:ext cx="12203129" cy="22970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67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66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6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66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67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672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673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674" name="Rectangle"/>
          <p:cNvSpPr/>
          <p:nvPr/>
        </p:nvSpPr>
        <p:spPr>
          <a:xfrm>
            <a:off x="12681549" y="10301472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75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68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67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7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68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68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683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684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685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268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89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2690" name="Rectangle"/>
          <p:cNvSpPr/>
          <p:nvPr/>
        </p:nvSpPr>
        <p:spPr>
          <a:xfrm>
            <a:off x="1229879" y="5431616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269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69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9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69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69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End"/>
          <p:cNvSpPr txBox="1"/>
          <p:nvPr/>
        </p:nvSpPr>
        <p:spPr>
          <a:xfrm>
            <a:off x="11167618" y="6168806"/>
            <a:ext cx="2048765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170" sz="8500"/>
            </a:lvl1pPr>
          </a:lstStyle>
          <a:p>
            <a:pPr/>
            <a:r>
              <a:t>End</a:t>
            </a:r>
          </a:p>
        </p:txBody>
      </p:sp>
      <p:sp>
        <p:nvSpPr>
          <p:cNvPr id="269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70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69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0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70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70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Who am I ?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Who am I ?</a:t>
            </a:r>
          </a:p>
        </p:txBody>
      </p:sp>
      <p:sp>
        <p:nvSpPr>
          <p:cNvPr id="179" name="Gammasoft is the nickname of Yves Fiumefreddo.…"/>
          <p:cNvSpPr txBox="1"/>
          <p:nvPr>
            <p:ph type="body" sz="quarter" idx="4294967295"/>
          </p:nvPr>
        </p:nvSpPr>
        <p:spPr>
          <a:xfrm>
            <a:off x="1206500" y="6801877"/>
            <a:ext cx="10477500" cy="5702639"/>
          </a:xfrm>
          <a:prstGeom prst="rect">
            <a:avLst/>
          </a:prstGeom>
        </p:spPr>
        <p:txBody>
          <a:bodyPr/>
          <a:lstStyle/>
          <a:p>
            <a:pPr marL="445008" indent="-445008" defTabSz="1779987">
              <a:spcBef>
                <a:spcPts val="3200"/>
              </a:spcBef>
              <a:defRPr sz="3504"/>
            </a:pPr>
            <a:r>
              <a:rPr u="sng">
                <a:hlinkClick r:id="rId2" invalidUrl="" action="" tgtFrame="" tooltip="" history="1" highlightClick="0" endSnd="0"/>
              </a:rPr>
              <a:t>Gammasoft</a:t>
            </a:r>
            <a:r>
              <a:t> is the nickname of </a:t>
            </a:r>
            <a:r>
              <a:rPr u="sng">
                <a:hlinkClick r:id="rId3" invalidUrl="" action="" tgtFrame="" tooltip="" history="1" highlightClick="0" endSnd="0"/>
              </a:rPr>
              <a:t>Yves Fiumefreddo</a:t>
            </a:r>
            <a:r>
              <a:t>.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More than thirty years of passion for high technology especially in development (c++, c#, objective-c, ...).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Object-oriented programming is more than a mindset.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more info see my GitHub : </a:t>
            </a:r>
            <a:r>
              <a:rPr u="sng">
                <a:hlinkClick r:id="rId2" invalidUrl="" action="" tgtFrame="" tooltip="" history="1" highlightClick="0" endSnd="0"/>
              </a:rPr>
              <a:t>https://github.com/gammasoft71</a:t>
            </a:r>
          </a:p>
        </p:txBody>
      </p:sp>
      <p:sp>
        <p:nvSpPr>
          <p:cNvPr id="180" name="Gammasoft…"/>
          <p:cNvSpPr txBox="1"/>
          <p:nvPr/>
        </p:nvSpPr>
        <p:spPr>
          <a:xfrm>
            <a:off x="1206500" y="4127166"/>
            <a:ext cx="10477500" cy="2661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1292319">
              <a:lnSpc>
                <a:spcPct val="80000"/>
              </a:lnSpc>
              <a:spcBef>
                <a:spcPts val="0"/>
              </a:spcBef>
              <a:defRPr b="1" spc="-90" sz="4505"/>
            </a:pPr>
            <a:r>
              <a:rPr u="sng">
                <a:hlinkClick r:id="rId4" invalidUrl="" action="" tgtFrame="" tooltip="" history="1" highlightClick="0" endSnd="0"/>
              </a:rPr>
              <a:t>Gammasoft</a:t>
            </a:r>
          </a:p>
          <a:p>
            <a:pPr defTabSz="1292319">
              <a:spcBef>
                <a:spcPts val="2300"/>
              </a:spcBef>
              <a:defRPr sz="2543"/>
            </a:pPr>
            <a:r>
              <a:t>Gammasoft aims to make c++ fun again.</a:t>
            </a:r>
          </a:p>
          <a:p>
            <a:pPr defTabSz="1292319">
              <a:spcBef>
                <a:spcPts val="2300"/>
              </a:spcBef>
              <a:defRPr sz="2543"/>
            </a:pPr>
          </a:p>
          <a:p>
            <a:pPr defTabSz="1292319">
              <a:lnSpc>
                <a:spcPct val="80000"/>
              </a:lnSpc>
              <a:spcBef>
                <a:spcPts val="0"/>
              </a:spcBef>
              <a:defRPr b="1" spc="-90" sz="4505"/>
            </a:pPr>
            <a:r>
              <a:t>About</a:t>
            </a:r>
          </a:p>
        </p:txBody>
      </p:sp>
      <p:pic>
        <p:nvPicPr>
          <p:cNvPr id="181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205852" y="1555628"/>
            <a:ext cx="10012124" cy="10012123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3" name="pasted-movie.png" descr="pasted-movi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Basic typ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Basic types</a:t>
            </a:r>
          </a:p>
        </p:txBody>
      </p:sp>
      <p:sp>
        <p:nvSpPr>
          <p:cNvPr id="39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2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39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9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9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9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9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39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30800" y="3408434"/>
            <a:ext cx="14122400" cy="828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Basic typ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Basic types</a:t>
            </a:r>
          </a:p>
        </p:txBody>
      </p:sp>
      <p:sp>
        <p:nvSpPr>
          <p:cNvPr id="40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3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40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0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0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0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0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41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65600" y="3865634"/>
            <a:ext cx="16052800" cy="736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Basic typ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Basic types</a:t>
            </a:r>
          </a:p>
        </p:txBody>
      </p:sp>
      <p:sp>
        <p:nvSpPr>
          <p:cNvPr id="41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4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41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1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1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1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2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42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81500" y="5237234"/>
            <a:ext cx="15621000" cy="4622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4" name="Fixed width integer types"/>
          <p:cNvSpPr txBox="1"/>
          <p:nvPr>
            <p:ph type="title" idx="4294967295"/>
          </p:nvPr>
        </p:nvSpPr>
        <p:spPr>
          <a:xfrm>
            <a:off x="1206500" y="952500"/>
            <a:ext cx="12563629" cy="1435100"/>
          </a:xfrm>
          <a:prstGeom prst="rect">
            <a:avLst/>
          </a:prstGeom>
        </p:spPr>
        <p:txBody>
          <a:bodyPr/>
          <a:lstStyle/>
          <a:p>
            <a:pPr/>
            <a:r>
              <a:t>Fixed width integer types</a:t>
            </a:r>
          </a:p>
        </p:txBody>
      </p:sp>
      <p:sp>
        <p:nvSpPr>
          <p:cNvPr id="425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43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2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2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2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31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pic>
        <p:nvPicPr>
          <p:cNvPr id="43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81700" y="3637034"/>
            <a:ext cx="12420600" cy="7823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5" name="Fixed width floating-point types"/>
          <p:cNvSpPr txBox="1"/>
          <p:nvPr>
            <p:ph type="title" idx="4294967295"/>
          </p:nvPr>
        </p:nvSpPr>
        <p:spPr>
          <a:xfrm>
            <a:off x="1206500" y="952500"/>
            <a:ext cx="15775772" cy="1435100"/>
          </a:xfrm>
          <a:prstGeom prst="rect">
            <a:avLst/>
          </a:prstGeom>
        </p:spPr>
        <p:txBody>
          <a:bodyPr/>
          <a:lstStyle/>
          <a:p>
            <a:pPr/>
            <a:r>
              <a:t>Fixed width floating-point types</a:t>
            </a:r>
          </a:p>
        </p:txBody>
      </p:sp>
      <p:sp>
        <p:nvSpPr>
          <p:cNvPr id="436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44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3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3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3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4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42" name="C++23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C++23</a:t>
            </a:r>
          </a:p>
        </p:txBody>
      </p:sp>
      <p:pic>
        <p:nvPicPr>
          <p:cNvPr id="44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99000" y="4279900"/>
            <a:ext cx="14986000" cy="690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Integer literal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Integer literals</a:t>
            </a:r>
          </a:p>
        </p:txBody>
      </p:sp>
      <p:sp>
        <p:nvSpPr>
          <p:cNvPr id="44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7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45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4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5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5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5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45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65600" y="3179834"/>
            <a:ext cx="16052800" cy="873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Floating-point literals"/>
          <p:cNvSpPr txBox="1"/>
          <p:nvPr>
            <p:ph type="title" idx="4294967295"/>
          </p:nvPr>
        </p:nvSpPr>
        <p:spPr>
          <a:xfrm>
            <a:off x="1206500" y="952500"/>
            <a:ext cx="10848763" cy="1435100"/>
          </a:xfrm>
          <a:prstGeom prst="rect">
            <a:avLst/>
          </a:prstGeom>
        </p:spPr>
        <p:txBody>
          <a:bodyPr/>
          <a:lstStyle/>
          <a:p>
            <a:pPr/>
            <a:r>
              <a:t>Floating-point literals</a:t>
            </a:r>
          </a:p>
        </p:txBody>
      </p:sp>
      <p:sp>
        <p:nvSpPr>
          <p:cNvPr id="45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8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46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5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6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6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6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46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30800" y="3179834"/>
            <a:ext cx="14122400" cy="873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izeof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Sizeof</a:t>
            </a:r>
          </a:p>
        </p:txBody>
      </p:sp>
      <p:sp>
        <p:nvSpPr>
          <p:cNvPr id="46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9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47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7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7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7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7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7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47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61200" y="5008634"/>
            <a:ext cx="10261600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ointer to intege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 to integer</a:t>
            </a:r>
          </a:p>
        </p:txBody>
      </p:sp>
      <p:sp>
        <p:nvSpPr>
          <p:cNvPr id="47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0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48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8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8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8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8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86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pic>
        <p:nvPicPr>
          <p:cNvPr id="48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99000" y="4094234"/>
            <a:ext cx="14986000" cy="6908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49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9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9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9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9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9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96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497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498" name="Rectangle"/>
          <p:cNvSpPr/>
          <p:nvPr/>
        </p:nvSpPr>
        <p:spPr>
          <a:xfrm>
            <a:off x="1229879" y="5435814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0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191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grpSp>
        <p:nvGrpSpPr>
          <p:cNvPr id="19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50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0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0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0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0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0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07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508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509" name="Rectangle"/>
          <p:cNvSpPr/>
          <p:nvPr/>
        </p:nvSpPr>
        <p:spPr>
          <a:xfrm>
            <a:off x="1229879" y="6654077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2" name="Static array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Static arrays</a:t>
            </a:r>
          </a:p>
        </p:txBody>
      </p:sp>
      <p:sp>
        <p:nvSpPr>
          <p:cNvPr id="513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  <p:grpSp>
        <p:nvGrpSpPr>
          <p:cNvPr id="51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1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1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1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1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1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52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83100" y="4322834"/>
            <a:ext cx="15417800" cy="6451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2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2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2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2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28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sp>
        <p:nvSpPr>
          <p:cNvPr id="52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530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  <p:pic>
        <p:nvPicPr>
          <p:cNvPr id="53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9696" y="2939635"/>
            <a:ext cx="8991601" cy="873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696" y="2939635"/>
            <a:ext cx="8991601" cy="8737601"/>
          </a:xfrm>
          <a:prstGeom prst="rect">
            <a:avLst/>
          </a:prstGeom>
          <a:ln w="12700">
            <a:miter lim="400000"/>
          </a:ln>
        </p:spPr>
      </p:pic>
      <p:sp>
        <p:nvSpPr>
          <p:cNvPr id="53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3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35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3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3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40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sp>
        <p:nvSpPr>
          <p:cNvPr id="54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542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543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544" name="Rectangle"/>
          <p:cNvSpPr/>
          <p:nvPr/>
        </p:nvSpPr>
        <p:spPr>
          <a:xfrm>
            <a:off x="2142434" y="42797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45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696" y="2939635"/>
            <a:ext cx="8991601" cy="8737601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5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49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5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5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5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54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sp>
        <p:nvSpPr>
          <p:cNvPr id="55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556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pi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557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561" name="Connection Line"/>
          <p:cNvSpPr/>
          <p:nvPr/>
        </p:nvSpPr>
        <p:spPr>
          <a:xfrm>
            <a:off x="11754884" y="9964134"/>
            <a:ext cx="816677" cy="684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21600"/>
                </a:moveTo>
                <a:cubicBezTo>
                  <a:pt x="-5322" y="13933"/>
                  <a:pt x="-5400" y="6733"/>
                  <a:pt x="15966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559" name="Rectangle"/>
          <p:cNvSpPr/>
          <p:nvPr/>
        </p:nvSpPr>
        <p:spPr>
          <a:xfrm>
            <a:off x="2142434" y="47496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60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696" y="2939635"/>
            <a:ext cx="8991601" cy="8737601"/>
          </a:xfrm>
          <a:prstGeom prst="rect">
            <a:avLst/>
          </a:prstGeom>
          <a:ln w="12700">
            <a:miter lim="400000"/>
          </a:ln>
        </p:spPr>
      </p:pic>
      <p:sp>
        <p:nvSpPr>
          <p:cNvPr id="56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6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65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6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6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6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70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sp>
        <p:nvSpPr>
          <p:cNvPr id="57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572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j = 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pi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573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577" name="Connection Line"/>
          <p:cNvSpPr/>
          <p:nvPr/>
        </p:nvSpPr>
        <p:spPr>
          <a:xfrm>
            <a:off x="11754884" y="9964134"/>
            <a:ext cx="816677" cy="684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21600"/>
                </a:moveTo>
                <a:cubicBezTo>
                  <a:pt x="-5322" y="13933"/>
                  <a:pt x="-5400" y="6733"/>
                  <a:pt x="15966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575" name="Rectangle"/>
          <p:cNvSpPr/>
          <p:nvPr/>
        </p:nvSpPr>
        <p:spPr>
          <a:xfrm>
            <a:off x="2142434" y="51941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76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696" y="2939635"/>
            <a:ext cx="8991601" cy="8737601"/>
          </a:xfrm>
          <a:prstGeom prst="rect">
            <a:avLst/>
          </a:prstGeom>
          <a:ln w="12700">
            <a:miter lim="400000"/>
          </a:ln>
        </p:spPr>
      </p:pic>
      <p:sp>
        <p:nvSpPr>
          <p:cNvPr id="58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8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81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8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8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8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86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sp>
        <p:nvSpPr>
          <p:cNvPr id="58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588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ai[2]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ai[1]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ai[0]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j = 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pi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589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593" name="Connection Line"/>
          <p:cNvSpPr/>
          <p:nvPr/>
        </p:nvSpPr>
        <p:spPr>
          <a:xfrm>
            <a:off x="11754884" y="9964134"/>
            <a:ext cx="816677" cy="684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21600"/>
                </a:moveTo>
                <a:cubicBezTo>
                  <a:pt x="-5322" y="13933"/>
                  <a:pt x="-5400" y="6733"/>
                  <a:pt x="15966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591" name="Rectangle"/>
          <p:cNvSpPr/>
          <p:nvPr/>
        </p:nvSpPr>
        <p:spPr>
          <a:xfrm>
            <a:off x="2142434" y="60958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92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696" y="2939635"/>
            <a:ext cx="8991601" cy="8737601"/>
          </a:xfrm>
          <a:prstGeom prst="rect">
            <a:avLst/>
          </a:prstGeom>
          <a:ln w="12700">
            <a:miter lim="400000"/>
          </a:ln>
        </p:spPr>
      </p:pic>
      <p:sp>
        <p:nvSpPr>
          <p:cNvPr id="59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0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97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9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9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0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02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sp>
        <p:nvSpPr>
          <p:cNvPr id="60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604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pai = 0x300C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ai[2]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ai[1]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ai[0]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j = 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pi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605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610" name="Connection Line"/>
          <p:cNvSpPr/>
          <p:nvPr/>
        </p:nvSpPr>
        <p:spPr>
          <a:xfrm>
            <a:off x="11740417" y="6944158"/>
            <a:ext cx="831145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11" name="Connection Line"/>
          <p:cNvSpPr/>
          <p:nvPr/>
        </p:nvSpPr>
        <p:spPr>
          <a:xfrm>
            <a:off x="11754884" y="9964134"/>
            <a:ext cx="816677" cy="684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21600"/>
                </a:moveTo>
                <a:cubicBezTo>
                  <a:pt x="-5322" y="13933"/>
                  <a:pt x="-5400" y="6733"/>
                  <a:pt x="15966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08" name="Rectangle"/>
          <p:cNvSpPr/>
          <p:nvPr/>
        </p:nvSpPr>
        <p:spPr>
          <a:xfrm>
            <a:off x="2142434" y="65784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09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696" y="2939635"/>
            <a:ext cx="8991601" cy="8737601"/>
          </a:xfrm>
          <a:prstGeom prst="rect">
            <a:avLst/>
          </a:prstGeom>
          <a:ln w="12700">
            <a:miter lim="400000"/>
          </a:ln>
        </p:spPr>
      </p:pic>
      <p:sp>
        <p:nvSpPr>
          <p:cNvPr id="61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1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15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1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1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20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sp>
        <p:nvSpPr>
          <p:cNvPr id="62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622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paj = 0x3010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pai = 0x300C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ai[2]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ai[1]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ai[0]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j = 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pi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623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629" name="Connection Line"/>
          <p:cNvSpPr/>
          <p:nvPr/>
        </p:nvSpPr>
        <p:spPr>
          <a:xfrm>
            <a:off x="11740417" y="6302122"/>
            <a:ext cx="831145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30" name="Connection Line"/>
          <p:cNvSpPr/>
          <p:nvPr/>
        </p:nvSpPr>
        <p:spPr>
          <a:xfrm>
            <a:off x="11740417" y="6944158"/>
            <a:ext cx="831145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31" name="Connection Line"/>
          <p:cNvSpPr/>
          <p:nvPr/>
        </p:nvSpPr>
        <p:spPr>
          <a:xfrm>
            <a:off x="11754884" y="9964134"/>
            <a:ext cx="816677" cy="684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21600"/>
                </a:moveTo>
                <a:cubicBezTo>
                  <a:pt x="-5322" y="13933"/>
                  <a:pt x="-5400" y="6733"/>
                  <a:pt x="15966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27" name="Rectangle"/>
          <p:cNvSpPr/>
          <p:nvPr/>
        </p:nvSpPr>
        <p:spPr>
          <a:xfrm>
            <a:off x="2142434" y="70356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28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696" y="2939635"/>
            <a:ext cx="8991601" cy="8737601"/>
          </a:xfrm>
          <a:prstGeom prst="rect">
            <a:avLst/>
          </a:prstGeom>
          <a:ln w="12700">
            <a:miter lim="400000"/>
          </a:ln>
        </p:spPr>
      </p:pic>
      <p:sp>
        <p:nvSpPr>
          <p:cNvPr id="63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3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35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3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3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3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40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sp>
        <p:nvSpPr>
          <p:cNvPr id="64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642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k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paj = 0x3010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pai = 0x300C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ai[2]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ai[1]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ai[0]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j = 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pi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643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649" name="Connection Line"/>
          <p:cNvSpPr/>
          <p:nvPr/>
        </p:nvSpPr>
        <p:spPr>
          <a:xfrm>
            <a:off x="11740417" y="6302122"/>
            <a:ext cx="831145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50" name="Connection Line"/>
          <p:cNvSpPr/>
          <p:nvPr/>
        </p:nvSpPr>
        <p:spPr>
          <a:xfrm>
            <a:off x="11740417" y="6944158"/>
            <a:ext cx="831145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51" name="Connection Line"/>
          <p:cNvSpPr/>
          <p:nvPr/>
        </p:nvSpPr>
        <p:spPr>
          <a:xfrm>
            <a:off x="11754884" y="9964134"/>
            <a:ext cx="816677" cy="684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21600"/>
                </a:moveTo>
                <a:cubicBezTo>
                  <a:pt x="-5322" y="13933"/>
                  <a:pt x="-5400" y="6733"/>
                  <a:pt x="15966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47" name="Rectangle"/>
          <p:cNvSpPr/>
          <p:nvPr/>
        </p:nvSpPr>
        <p:spPr>
          <a:xfrm>
            <a:off x="2142434" y="74928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48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199" name="Rectangle"/>
          <p:cNvSpPr/>
          <p:nvPr/>
        </p:nvSpPr>
        <p:spPr>
          <a:xfrm>
            <a:off x="1229879" y="4198809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0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1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grpSp>
        <p:nvGrpSpPr>
          <p:cNvPr id="20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2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696" y="2939635"/>
            <a:ext cx="8991601" cy="8737601"/>
          </a:xfrm>
          <a:prstGeom prst="rect">
            <a:avLst/>
          </a:prstGeom>
          <a:ln w="12700">
            <a:miter lim="400000"/>
          </a:ln>
        </p:spPr>
      </p:pic>
      <p:sp>
        <p:nvSpPr>
          <p:cNvPr id="65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5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55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5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5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5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60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sp>
        <p:nvSpPr>
          <p:cNvPr id="661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  <p:sp>
        <p:nvSpPr>
          <p:cNvPr id="66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663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pak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k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paj = 0x3010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pai = 0x300C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ai[2]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ai[1]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ai[0]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j = 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pi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664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671" name="Connection Line"/>
          <p:cNvSpPr/>
          <p:nvPr/>
        </p:nvSpPr>
        <p:spPr>
          <a:xfrm>
            <a:off x="11740417" y="6302122"/>
            <a:ext cx="831145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72" name="Connection Line"/>
          <p:cNvSpPr/>
          <p:nvPr/>
        </p:nvSpPr>
        <p:spPr>
          <a:xfrm>
            <a:off x="11740417" y="6944158"/>
            <a:ext cx="831145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73" name="Connection Line"/>
          <p:cNvSpPr/>
          <p:nvPr/>
        </p:nvSpPr>
        <p:spPr>
          <a:xfrm>
            <a:off x="11754884" y="9964134"/>
            <a:ext cx="816677" cy="684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21600"/>
                </a:moveTo>
                <a:cubicBezTo>
                  <a:pt x="-5322" y="13933"/>
                  <a:pt x="-5400" y="6733"/>
                  <a:pt x="15966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74" name="Connection Line"/>
          <p:cNvSpPr/>
          <p:nvPr/>
        </p:nvSpPr>
        <p:spPr>
          <a:xfrm>
            <a:off x="11745268" y="4945188"/>
            <a:ext cx="849603" cy="2166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69" name="??"/>
          <p:cNvSpPr txBox="1"/>
          <p:nvPr/>
        </p:nvSpPr>
        <p:spPr>
          <a:xfrm>
            <a:off x="11179051" y="4872988"/>
            <a:ext cx="566218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??</a:t>
            </a:r>
          </a:p>
        </p:txBody>
      </p:sp>
      <p:sp>
        <p:nvSpPr>
          <p:cNvPr id="670" name="Rectangle"/>
          <p:cNvSpPr/>
          <p:nvPr/>
        </p:nvSpPr>
        <p:spPr>
          <a:xfrm>
            <a:off x="2142434" y="88517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77" name="nullpt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nullptr</a:t>
            </a:r>
          </a:p>
        </p:txBody>
      </p:sp>
      <p:grpSp>
        <p:nvGrpSpPr>
          <p:cNvPr id="68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7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7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8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8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83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684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  <p:sp>
        <p:nvSpPr>
          <p:cNvPr id="685" name="if a pointer doesn’t point to anything, set it to nullptr…"/>
          <p:cNvSpPr txBox="1"/>
          <p:nvPr>
            <p:ph type="body" sz="half" idx="4294967295"/>
          </p:nvPr>
        </p:nvSpPr>
        <p:spPr>
          <a:xfrm>
            <a:off x="1206500" y="4248504"/>
            <a:ext cx="11178622" cy="8256012"/>
          </a:xfrm>
          <a:prstGeom prst="rect">
            <a:avLst/>
          </a:prstGeom>
        </p:spPr>
        <p:txBody>
          <a:bodyPr/>
          <a:lstStyle/>
          <a:p>
            <a:pPr marL="560831" indent="-560831" defTabSz="2243271">
              <a:spcBef>
                <a:spcPts val="4100"/>
              </a:spcBef>
              <a:defRPr sz="4416"/>
            </a:pPr>
            <a:r>
              <a:t>if a pointer doesn’t point to anything, set it to </a:t>
            </a:r>
            <a:r>
              <a:rPr>
                <a:solidFill>
                  <a:srgbClr val="0080FF"/>
                </a:solidFill>
              </a:rPr>
              <a:t>nullptr</a:t>
            </a:r>
          </a:p>
          <a:p>
            <a:pPr lvl="2" marL="1682495" indent="-560831" defTabSz="2243271">
              <a:spcBef>
                <a:spcPts val="4100"/>
              </a:spcBef>
              <a:defRPr sz="4416"/>
            </a:pPr>
            <a:r>
              <a:t>useful to e.g. mark the end of a linked data structure</a:t>
            </a:r>
          </a:p>
          <a:p>
            <a:pPr lvl="2" marL="1682495" indent="-560831" defTabSz="2243271">
              <a:spcBef>
                <a:spcPts val="4100"/>
              </a:spcBef>
              <a:defRPr sz="4416"/>
            </a:pPr>
            <a:r>
              <a:t>or absence of an optional function argument (pointer)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same as setting it to 0 or </a:t>
            </a:r>
            <a:r>
              <a:rPr>
                <a:solidFill>
                  <a:srgbClr val="0080FF"/>
                </a:solidFill>
              </a:rPr>
              <a:t>NULL</a:t>
            </a:r>
            <a:r>
              <a:t> (before C++ 11)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triggers compilation error when assigned to integer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88" name="nullpt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nullptr</a:t>
            </a:r>
          </a:p>
        </p:txBody>
      </p:sp>
      <p:grpSp>
        <p:nvGrpSpPr>
          <p:cNvPr id="69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8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9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9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9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94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695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  <p:sp>
        <p:nvSpPr>
          <p:cNvPr id="696" name="if a pointer doesn’t point to anything, set it to nullptr…"/>
          <p:cNvSpPr txBox="1"/>
          <p:nvPr>
            <p:ph type="body" sz="half" idx="4294967295"/>
          </p:nvPr>
        </p:nvSpPr>
        <p:spPr>
          <a:xfrm>
            <a:off x="1206500" y="4248504"/>
            <a:ext cx="11176367" cy="8256012"/>
          </a:xfrm>
          <a:prstGeom prst="rect">
            <a:avLst/>
          </a:prstGeom>
        </p:spPr>
        <p:txBody>
          <a:bodyPr/>
          <a:lstStyle/>
          <a:p>
            <a:pPr marL="560831" indent="-560831" defTabSz="2243271">
              <a:spcBef>
                <a:spcPts val="4100"/>
              </a:spcBef>
              <a:defRPr sz="4416"/>
            </a:pPr>
            <a:r>
              <a:t>if a pointer doesn’t point to anything, set it to </a:t>
            </a:r>
            <a:r>
              <a:rPr>
                <a:solidFill>
                  <a:srgbClr val="0080FF"/>
                </a:solidFill>
              </a:rPr>
              <a:t>nullptr</a:t>
            </a:r>
          </a:p>
          <a:p>
            <a:pPr lvl="2" marL="1682495" indent="-560831" defTabSz="2243271">
              <a:spcBef>
                <a:spcPts val="4100"/>
              </a:spcBef>
              <a:defRPr sz="4416"/>
            </a:pPr>
            <a:r>
              <a:t>useful to e.g. mark the end of a linked data structure</a:t>
            </a:r>
          </a:p>
          <a:p>
            <a:pPr lvl="2" marL="1682495" indent="-560831" defTabSz="2243271">
              <a:spcBef>
                <a:spcPts val="4100"/>
              </a:spcBef>
              <a:defRPr sz="4416"/>
            </a:pPr>
            <a:r>
              <a:t>or absence of an optional function argument (pointer)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same as setting it to 0 or </a:t>
            </a:r>
            <a:r>
              <a:rPr>
                <a:solidFill>
                  <a:srgbClr val="0080FF"/>
                </a:solidFill>
              </a:rPr>
              <a:t>NULL</a:t>
            </a:r>
            <a:r>
              <a:t> (before C++ 11)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triggers compilation error when assigned to integer</a:t>
            </a:r>
          </a:p>
        </p:txBody>
      </p:sp>
      <p:pic>
        <p:nvPicPr>
          <p:cNvPr id="69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19954" y="5232400"/>
            <a:ext cx="9626601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Dynamic arrays using C"/>
          <p:cNvSpPr txBox="1"/>
          <p:nvPr>
            <p:ph type="title" idx="4294967295"/>
          </p:nvPr>
        </p:nvSpPr>
        <p:spPr>
          <a:xfrm>
            <a:off x="1206500" y="952500"/>
            <a:ext cx="11983124" cy="1435100"/>
          </a:xfrm>
          <a:prstGeom prst="rect">
            <a:avLst/>
          </a:prstGeom>
        </p:spPr>
        <p:txBody>
          <a:bodyPr/>
          <a:lstStyle/>
          <a:p>
            <a:pPr/>
            <a:r>
              <a:t>Dynamic arrays using C</a:t>
            </a:r>
          </a:p>
        </p:txBody>
      </p:sp>
      <p:sp>
        <p:nvSpPr>
          <p:cNvPr id="70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0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0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0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0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0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0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707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  <p:pic>
        <p:nvPicPr>
          <p:cNvPr id="70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29200" y="2946400"/>
            <a:ext cx="14325600" cy="7823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Dynamic arrays using C++"/>
          <p:cNvSpPr txBox="1"/>
          <p:nvPr>
            <p:ph type="title" idx="4294967295"/>
          </p:nvPr>
        </p:nvSpPr>
        <p:spPr>
          <a:xfrm>
            <a:off x="1206500" y="952500"/>
            <a:ext cx="13215884" cy="1435100"/>
          </a:xfrm>
          <a:prstGeom prst="rect">
            <a:avLst/>
          </a:prstGeom>
        </p:spPr>
        <p:txBody>
          <a:bodyPr/>
          <a:lstStyle/>
          <a:p>
            <a:pPr/>
            <a:r>
              <a:t>Dynamic arrays using C++</a:t>
            </a:r>
          </a:p>
        </p:txBody>
      </p:sp>
      <p:sp>
        <p:nvSpPr>
          <p:cNvPr id="71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1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1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1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1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1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1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718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  <p:pic>
        <p:nvPicPr>
          <p:cNvPr id="71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30974" y="2775065"/>
            <a:ext cx="13851174" cy="95471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72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2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2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2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2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2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28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729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730" name="Rectangle"/>
          <p:cNvSpPr/>
          <p:nvPr/>
        </p:nvSpPr>
        <p:spPr>
          <a:xfrm>
            <a:off x="1229879" y="6654077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73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3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3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3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3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3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39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740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741" name="Rectangle"/>
          <p:cNvSpPr/>
          <p:nvPr/>
        </p:nvSpPr>
        <p:spPr>
          <a:xfrm>
            <a:off x="1229879" y="7921174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cop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Scope</a:t>
            </a:r>
          </a:p>
        </p:txBody>
      </p:sp>
      <p:sp>
        <p:nvSpPr>
          <p:cNvPr id="74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4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4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4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4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4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5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751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752" name="Portion of the source code where a given name is valid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Portion of the source code where a given name is valid</a:t>
            </a:r>
          </a:p>
          <a:p>
            <a:pPr marL="0" indent="0">
              <a:buSzTx/>
              <a:buNone/>
            </a:pPr>
            <a:r>
              <a:t>Typically :</a:t>
            </a:r>
          </a:p>
          <a:p>
            <a:pPr/>
            <a:r>
              <a:t>simple block of code, within {}</a:t>
            </a:r>
          </a:p>
          <a:p>
            <a:pPr/>
            <a:r>
              <a:t>function, class, namespace</a:t>
            </a:r>
          </a:p>
          <a:p>
            <a:pPr/>
            <a:r>
              <a:t>the global scope, i.e. translation unit (.cpp file + all includes)</a:t>
            </a:r>
          </a:p>
        </p:txBody>
      </p:sp>
      <p:pic>
        <p:nvPicPr>
          <p:cNvPr id="75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84394" y="4318000"/>
            <a:ext cx="6197601" cy="508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cope and lifetime of variables"/>
          <p:cNvSpPr txBox="1"/>
          <p:nvPr>
            <p:ph type="title" idx="4294967295"/>
          </p:nvPr>
        </p:nvSpPr>
        <p:spPr>
          <a:xfrm>
            <a:off x="1206500" y="952500"/>
            <a:ext cx="15369734" cy="1435100"/>
          </a:xfrm>
          <a:prstGeom prst="rect">
            <a:avLst/>
          </a:prstGeom>
        </p:spPr>
        <p:txBody>
          <a:bodyPr/>
          <a:lstStyle/>
          <a:p>
            <a:pPr/>
            <a:r>
              <a:t>Scope and lifetime of variables</a:t>
            </a:r>
          </a:p>
        </p:txBody>
      </p:sp>
      <p:sp>
        <p:nvSpPr>
          <p:cNvPr id="756" name="Variables are (statically) allocated when defined…"/>
          <p:cNvSpPr txBox="1"/>
          <p:nvPr>
            <p:ph type="body" sz="half" idx="4294967295"/>
          </p:nvPr>
        </p:nvSpPr>
        <p:spPr>
          <a:xfrm>
            <a:off x="1206500" y="4248504"/>
            <a:ext cx="9961496" cy="8256012"/>
          </a:xfrm>
          <a:prstGeom prst="rect">
            <a:avLst/>
          </a:prstGeom>
        </p:spPr>
        <p:txBody>
          <a:bodyPr/>
          <a:lstStyle/>
          <a:p>
            <a:pPr/>
            <a:r>
              <a:t>Variables are (statically) allocated when defined</a:t>
            </a:r>
          </a:p>
          <a:p>
            <a:pPr/>
            <a:r>
              <a:t>Variables are freed at the end of a scope</a:t>
            </a:r>
          </a:p>
        </p:txBody>
      </p:sp>
      <p:sp>
        <p:nvSpPr>
          <p:cNvPr id="75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6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5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5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6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6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6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764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cope and lifetime of variables"/>
          <p:cNvSpPr txBox="1"/>
          <p:nvPr>
            <p:ph type="title" idx="4294967295"/>
          </p:nvPr>
        </p:nvSpPr>
        <p:spPr>
          <a:xfrm>
            <a:off x="1206500" y="952500"/>
            <a:ext cx="15381741" cy="1435100"/>
          </a:xfrm>
          <a:prstGeom prst="rect">
            <a:avLst/>
          </a:prstGeom>
        </p:spPr>
        <p:txBody>
          <a:bodyPr/>
          <a:lstStyle/>
          <a:p>
            <a:pPr/>
            <a:r>
              <a:t>Scope and lifetime of variables</a:t>
            </a:r>
          </a:p>
        </p:txBody>
      </p:sp>
      <p:sp>
        <p:nvSpPr>
          <p:cNvPr id="767" name="Variables are (statically) allocated when defined…"/>
          <p:cNvSpPr txBox="1"/>
          <p:nvPr>
            <p:ph type="body" sz="half" idx="4294967295"/>
          </p:nvPr>
        </p:nvSpPr>
        <p:spPr>
          <a:xfrm>
            <a:off x="1206500" y="4248504"/>
            <a:ext cx="9961496" cy="8256012"/>
          </a:xfrm>
          <a:prstGeom prst="rect">
            <a:avLst/>
          </a:prstGeom>
        </p:spPr>
        <p:txBody>
          <a:bodyPr/>
          <a:lstStyle/>
          <a:p>
            <a:pPr/>
            <a:r>
              <a:t>Variables are (statically) allocated when defined</a:t>
            </a:r>
          </a:p>
          <a:p>
            <a:pPr/>
            <a:r>
              <a:t>Variables are freed at the end of a scope</a:t>
            </a:r>
          </a:p>
        </p:txBody>
      </p:sp>
      <p:sp>
        <p:nvSpPr>
          <p:cNvPr id="76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7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6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7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7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7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7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775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pic>
        <p:nvPicPr>
          <p:cNvPr id="77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67890" y="4318000"/>
            <a:ext cx="6832601" cy="508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211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2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213" name="Rectangle"/>
          <p:cNvSpPr/>
          <p:nvPr/>
        </p:nvSpPr>
        <p:spPr>
          <a:xfrm>
            <a:off x="1229879" y="5431616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21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cope and lifetime of variables"/>
          <p:cNvSpPr txBox="1"/>
          <p:nvPr>
            <p:ph type="title" idx="4294967295"/>
          </p:nvPr>
        </p:nvSpPr>
        <p:spPr>
          <a:xfrm>
            <a:off x="1206500" y="952500"/>
            <a:ext cx="15378299" cy="1435100"/>
          </a:xfrm>
          <a:prstGeom prst="rect">
            <a:avLst/>
          </a:prstGeom>
        </p:spPr>
        <p:txBody>
          <a:bodyPr/>
          <a:lstStyle/>
          <a:p>
            <a:pPr/>
            <a:r>
              <a:t>Scope and lifetime of variables</a:t>
            </a:r>
          </a:p>
        </p:txBody>
      </p:sp>
      <p:sp>
        <p:nvSpPr>
          <p:cNvPr id="779" name="Variables are (statically) allocated when defined…"/>
          <p:cNvSpPr txBox="1"/>
          <p:nvPr>
            <p:ph type="body" sz="half" idx="4294967295"/>
          </p:nvPr>
        </p:nvSpPr>
        <p:spPr>
          <a:xfrm>
            <a:off x="1206500" y="4248504"/>
            <a:ext cx="9961496" cy="8256012"/>
          </a:xfrm>
          <a:prstGeom prst="rect">
            <a:avLst/>
          </a:prstGeom>
        </p:spPr>
        <p:txBody>
          <a:bodyPr/>
          <a:lstStyle/>
          <a:p>
            <a:pPr/>
            <a:r>
              <a:t>Variables are (statically) allocated when defined</a:t>
            </a:r>
          </a:p>
          <a:p>
            <a:pPr/>
            <a:r>
              <a:t>Variables are freed at the end of a scope</a:t>
            </a:r>
          </a:p>
        </p:txBody>
      </p:sp>
      <p:sp>
        <p:nvSpPr>
          <p:cNvPr id="78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8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8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8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8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8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8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787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pic>
        <p:nvPicPr>
          <p:cNvPr id="78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67890" y="4318000"/>
            <a:ext cx="6832601" cy="50800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789" name="Table 1"/>
          <p:cNvGraphicFramePr/>
          <p:nvPr/>
        </p:nvGraphicFramePr>
        <p:xfrm>
          <a:off x="18954945" y="5754049"/>
          <a:ext cx="5301250" cy="303612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468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790" name="Memory layout"/>
          <p:cNvSpPr txBox="1"/>
          <p:nvPr/>
        </p:nvSpPr>
        <p:spPr>
          <a:xfrm>
            <a:off x="18800385" y="4396091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791" name="Rectangle"/>
          <p:cNvSpPr/>
          <p:nvPr/>
        </p:nvSpPr>
        <p:spPr>
          <a:xfrm>
            <a:off x="12687041" y="5667626"/>
            <a:ext cx="5567975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cope and lifetime of variables"/>
          <p:cNvSpPr txBox="1"/>
          <p:nvPr>
            <p:ph type="title" idx="4294967295"/>
          </p:nvPr>
        </p:nvSpPr>
        <p:spPr>
          <a:xfrm>
            <a:off x="1206500" y="952500"/>
            <a:ext cx="15380423" cy="1435100"/>
          </a:xfrm>
          <a:prstGeom prst="rect">
            <a:avLst/>
          </a:prstGeom>
        </p:spPr>
        <p:txBody>
          <a:bodyPr/>
          <a:lstStyle/>
          <a:p>
            <a:pPr/>
            <a:r>
              <a:t>Scope and lifetime of variables</a:t>
            </a:r>
          </a:p>
        </p:txBody>
      </p:sp>
      <p:sp>
        <p:nvSpPr>
          <p:cNvPr id="794" name="Variables are (statically) allocated when defined…"/>
          <p:cNvSpPr txBox="1"/>
          <p:nvPr>
            <p:ph type="body" sz="half" idx="4294967295"/>
          </p:nvPr>
        </p:nvSpPr>
        <p:spPr>
          <a:xfrm>
            <a:off x="1206500" y="4248504"/>
            <a:ext cx="9961496" cy="8256012"/>
          </a:xfrm>
          <a:prstGeom prst="rect">
            <a:avLst/>
          </a:prstGeom>
        </p:spPr>
        <p:txBody>
          <a:bodyPr/>
          <a:lstStyle/>
          <a:p>
            <a:pPr/>
            <a:r>
              <a:t>Variables are (statically) allocated when defined</a:t>
            </a:r>
          </a:p>
          <a:p>
            <a:pPr/>
            <a:r>
              <a:t>Variables are freed at the end of a scope</a:t>
            </a:r>
          </a:p>
        </p:txBody>
      </p:sp>
      <p:sp>
        <p:nvSpPr>
          <p:cNvPr id="79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0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9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9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9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0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802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pic>
        <p:nvPicPr>
          <p:cNvPr id="80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67890" y="4318000"/>
            <a:ext cx="6832601" cy="50800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804" name="Table 1"/>
          <p:cNvGraphicFramePr/>
          <p:nvPr/>
        </p:nvGraphicFramePr>
        <p:xfrm>
          <a:off x="18954945" y="5754049"/>
          <a:ext cx="5301250" cy="303612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b[3] =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b[2] =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b[1] =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b[0] =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805" name="Memory layout"/>
          <p:cNvSpPr txBox="1"/>
          <p:nvPr/>
        </p:nvSpPr>
        <p:spPr>
          <a:xfrm>
            <a:off x="18800385" y="4396091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806" name="Rectangle"/>
          <p:cNvSpPr/>
          <p:nvPr/>
        </p:nvSpPr>
        <p:spPr>
          <a:xfrm>
            <a:off x="12687041" y="6569326"/>
            <a:ext cx="5567975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Scope and lifetime of variables"/>
          <p:cNvSpPr txBox="1"/>
          <p:nvPr>
            <p:ph type="title" idx="4294967295"/>
          </p:nvPr>
        </p:nvSpPr>
        <p:spPr>
          <a:xfrm>
            <a:off x="1206500" y="952500"/>
            <a:ext cx="15378739" cy="1435100"/>
          </a:xfrm>
          <a:prstGeom prst="rect">
            <a:avLst/>
          </a:prstGeom>
        </p:spPr>
        <p:txBody>
          <a:bodyPr/>
          <a:lstStyle/>
          <a:p>
            <a:pPr/>
            <a:r>
              <a:t>Scope and lifetime of variables</a:t>
            </a:r>
          </a:p>
        </p:txBody>
      </p:sp>
      <p:sp>
        <p:nvSpPr>
          <p:cNvPr id="809" name="Variables are (statically) allocated when defined…"/>
          <p:cNvSpPr txBox="1"/>
          <p:nvPr>
            <p:ph type="body" sz="half" idx="4294967295"/>
          </p:nvPr>
        </p:nvSpPr>
        <p:spPr>
          <a:xfrm>
            <a:off x="1206500" y="4248504"/>
            <a:ext cx="9961496" cy="8256012"/>
          </a:xfrm>
          <a:prstGeom prst="rect">
            <a:avLst/>
          </a:prstGeom>
        </p:spPr>
        <p:txBody>
          <a:bodyPr/>
          <a:lstStyle/>
          <a:p>
            <a:pPr/>
            <a:r>
              <a:t>Variables are (statically) allocated when defined</a:t>
            </a:r>
          </a:p>
          <a:p>
            <a:pPr/>
            <a:r>
              <a:t>Variables are freed at the end of a scope</a:t>
            </a:r>
          </a:p>
        </p:txBody>
      </p:sp>
      <p:sp>
        <p:nvSpPr>
          <p:cNvPr id="81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1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1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1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1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1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1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817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pic>
        <p:nvPicPr>
          <p:cNvPr id="81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67890" y="4318000"/>
            <a:ext cx="6832601" cy="50800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819" name="Table 1"/>
          <p:cNvGraphicFramePr/>
          <p:nvPr/>
        </p:nvGraphicFramePr>
        <p:xfrm>
          <a:off x="18954945" y="5754049"/>
          <a:ext cx="5301250" cy="303612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b[3] =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b[2] =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b[1] =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b[0]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820" name="Memory layout"/>
          <p:cNvSpPr txBox="1"/>
          <p:nvPr/>
        </p:nvSpPr>
        <p:spPr>
          <a:xfrm>
            <a:off x="18800385" y="4396091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821" name="Rectangle"/>
          <p:cNvSpPr/>
          <p:nvPr/>
        </p:nvSpPr>
        <p:spPr>
          <a:xfrm>
            <a:off x="12687041" y="7013826"/>
            <a:ext cx="5567975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Scope and lifetime of variables"/>
          <p:cNvSpPr txBox="1"/>
          <p:nvPr>
            <p:ph type="title" idx="4294967295"/>
          </p:nvPr>
        </p:nvSpPr>
        <p:spPr>
          <a:xfrm>
            <a:off x="1206500" y="952500"/>
            <a:ext cx="15396090" cy="1435100"/>
          </a:xfrm>
          <a:prstGeom prst="rect">
            <a:avLst/>
          </a:prstGeom>
        </p:spPr>
        <p:txBody>
          <a:bodyPr/>
          <a:lstStyle/>
          <a:p>
            <a:pPr/>
            <a:r>
              <a:t>Scope and lifetime of variables</a:t>
            </a:r>
          </a:p>
        </p:txBody>
      </p:sp>
      <p:sp>
        <p:nvSpPr>
          <p:cNvPr id="824" name="Variables are (statically) allocated when defined…"/>
          <p:cNvSpPr txBox="1"/>
          <p:nvPr>
            <p:ph type="body" sz="half" idx="4294967295"/>
          </p:nvPr>
        </p:nvSpPr>
        <p:spPr>
          <a:xfrm>
            <a:off x="1206500" y="4248504"/>
            <a:ext cx="9961496" cy="8256012"/>
          </a:xfrm>
          <a:prstGeom prst="rect">
            <a:avLst/>
          </a:prstGeom>
        </p:spPr>
        <p:txBody>
          <a:bodyPr/>
          <a:lstStyle/>
          <a:p>
            <a:pPr/>
            <a:r>
              <a:t>Variables are (statically) allocated when defined</a:t>
            </a:r>
          </a:p>
          <a:p>
            <a:pPr/>
            <a:r>
              <a:t>Variables are freed at the end of a scope</a:t>
            </a:r>
          </a:p>
        </p:txBody>
      </p:sp>
      <p:sp>
        <p:nvSpPr>
          <p:cNvPr id="82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3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2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2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2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2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3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832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pic>
        <p:nvPicPr>
          <p:cNvPr id="83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67890" y="4318000"/>
            <a:ext cx="6832601" cy="50800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834" name="Table 1"/>
          <p:cNvGraphicFramePr/>
          <p:nvPr/>
        </p:nvGraphicFramePr>
        <p:xfrm>
          <a:off x="18954945" y="5754049"/>
          <a:ext cx="5301250" cy="303612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835" name="Memory layout"/>
          <p:cNvSpPr txBox="1"/>
          <p:nvPr/>
        </p:nvSpPr>
        <p:spPr>
          <a:xfrm>
            <a:off x="18800385" y="4396091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836" name="Rectangle"/>
          <p:cNvSpPr/>
          <p:nvPr/>
        </p:nvSpPr>
        <p:spPr>
          <a:xfrm>
            <a:off x="12687041" y="8398126"/>
            <a:ext cx="5567975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Namepac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Namepaces</a:t>
            </a:r>
          </a:p>
        </p:txBody>
      </p:sp>
      <p:sp>
        <p:nvSpPr>
          <p:cNvPr id="839" name="Namespaces allow to segment your code to avoid name clashe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Namespaces allow to segment your code to avoid name clashes</a:t>
            </a:r>
          </a:p>
          <a:p>
            <a:pPr/>
            <a:r>
              <a:t>They can be embedded to create hierarchies (separator is </a:t>
            </a:r>
            <a:r>
              <a:rPr>
                <a:solidFill>
                  <a:srgbClr val="0080FF"/>
                </a:solidFill>
              </a:rPr>
              <a:t>::</a:t>
            </a:r>
            <a:r>
              <a:t>)</a:t>
            </a:r>
          </a:p>
        </p:txBody>
      </p:sp>
      <p:sp>
        <p:nvSpPr>
          <p:cNvPr id="84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4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4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4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4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4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4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847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pic>
        <p:nvPicPr>
          <p:cNvPr id="84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05377" y="2260600"/>
            <a:ext cx="7493001" cy="9194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Nested namespac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Nested namespaces</a:t>
            </a:r>
          </a:p>
        </p:txBody>
      </p:sp>
      <p:sp>
        <p:nvSpPr>
          <p:cNvPr id="85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5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5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5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5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5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57" name="C++17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C++17</a:t>
            </a:r>
          </a:p>
        </p:txBody>
      </p:sp>
      <p:sp>
        <p:nvSpPr>
          <p:cNvPr id="858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859" name="Easier way to declare nested namespaces"/>
          <p:cNvSpPr txBox="1"/>
          <p:nvPr>
            <p:ph type="body" sz="quarter" idx="4294967295"/>
          </p:nvPr>
        </p:nvSpPr>
        <p:spPr>
          <a:xfrm>
            <a:off x="1262727" y="3083607"/>
            <a:ext cx="13815717" cy="1000421"/>
          </a:xfrm>
          <a:prstGeom prst="rect">
            <a:avLst/>
          </a:prstGeom>
        </p:spPr>
        <p:txBody>
          <a:bodyPr/>
          <a:lstStyle/>
          <a:p>
            <a:pPr/>
            <a:r>
              <a:t>Easier way to declare nested namespaces</a:t>
            </a:r>
          </a:p>
        </p:txBody>
      </p:sp>
      <p:sp>
        <p:nvSpPr>
          <p:cNvPr id="860" name="C++98"/>
          <p:cNvSpPr txBox="1"/>
          <p:nvPr/>
        </p:nvSpPr>
        <p:spPr>
          <a:xfrm>
            <a:off x="4172861" y="5198036"/>
            <a:ext cx="1963828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C++98</a:t>
            </a:r>
          </a:p>
        </p:txBody>
      </p:sp>
      <p:sp>
        <p:nvSpPr>
          <p:cNvPr id="861" name="C++17"/>
          <p:cNvSpPr txBox="1"/>
          <p:nvPr/>
        </p:nvSpPr>
        <p:spPr>
          <a:xfrm>
            <a:off x="14833150" y="5198036"/>
            <a:ext cx="1963827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C++17</a:t>
            </a:r>
          </a:p>
        </p:txBody>
      </p:sp>
      <p:pic>
        <p:nvPicPr>
          <p:cNvPr id="86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5250" y="6508638"/>
            <a:ext cx="5334000" cy="50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63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642318" y="7423038"/>
            <a:ext cx="5765801" cy="325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namespace alia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namespace alias</a:t>
            </a:r>
          </a:p>
        </p:txBody>
      </p:sp>
      <p:sp>
        <p:nvSpPr>
          <p:cNvPr id="86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7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6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6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6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7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7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873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874" name="The namespace keyword can be use to create an alias on an other namespace.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namespace</a:t>
            </a:r>
            <a:r>
              <a:t> keyword can be use to create an alias on an other namespace.</a:t>
            </a:r>
          </a:p>
        </p:txBody>
      </p:sp>
      <p:pic>
        <p:nvPicPr>
          <p:cNvPr id="87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14515" y="5836510"/>
            <a:ext cx="89916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namespace alia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namespace alias</a:t>
            </a:r>
          </a:p>
        </p:txBody>
      </p:sp>
      <p:sp>
        <p:nvSpPr>
          <p:cNvPr id="87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8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7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8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8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8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8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885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886" name="The namespace keyword can be use to create an alias on an other namespace.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namespace</a:t>
            </a:r>
            <a:r>
              <a:t> keyword can be use to create an alias on an other namespace.</a:t>
            </a:r>
          </a:p>
        </p:txBody>
      </p:sp>
      <p:pic>
        <p:nvPicPr>
          <p:cNvPr id="88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14277" y="5607910"/>
            <a:ext cx="98298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namespace alia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namespace alias</a:t>
            </a:r>
          </a:p>
        </p:txBody>
      </p:sp>
      <p:sp>
        <p:nvSpPr>
          <p:cNvPr id="89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9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9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9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9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9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9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897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898" name="The namespace keyword can be use to create an alias on an other namespace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namespace</a:t>
            </a:r>
            <a:r>
              <a:t> keyword can be use to create an alias on an other namespace.</a:t>
            </a:r>
          </a:p>
          <a:p>
            <a:pPr/>
            <a:r>
              <a:t>Or on nested namespaces.</a:t>
            </a:r>
          </a:p>
        </p:txBody>
      </p:sp>
      <p:pic>
        <p:nvPicPr>
          <p:cNvPr id="89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67259" y="5836510"/>
            <a:ext cx="70612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namespace alia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namespace alias</a:t>
            </a:r>
          </a:p>
        </p:txBody>
      </p:sp>
      <p:sp>
        <p:nvSpPr>
          <p:cNvPr id="90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0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0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0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0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0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0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909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910" name="The namespace keyword can be use to create an alias on an other namespace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namespace</a:t>
            </a:r>
            <a:r>
              <a:t> keyword can be use to create an alias on an other namespace.</a:t>
            </a:r>
          </a:p>
          <a:p>
            <a:pPr/>
            <a:r>
              <a:t>Or on nested namespaces.</a:t>
            </a:r>
          </a:p>
        </p:txBody>
      </p:sp>
      <p:pic>
        <p:nvPicPr>
          <p:cNvPr id="91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38784" y="5607910"/>
            <a:ext cx="74930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221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7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28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Using namespace directive"/>
          <p:cNvSpPr txBox="1"/>
          <p:nvPr>
            <p:ph type="title" idx="4294967295"/>
          </p:nvPr>
        </p:nvSpPr>
        <p:spPr>
          <a:xfrm>
            <a:off x="1206500" y="952500"/>
            <a:ext cx="13645423" cy="1435100"/>
          </a:xfrm>
          <a:prstGeom prst="rect">
            <a:avLst/>
          </a:prstGeom>
        </p:spPr>
        <p:txBody>
          <a:bodyPr/>
          <a:lstStyle/>
          <a:p>
            <a:pPr/>
            <a:r>
              <a:t>Using namespace directive</a:t>
            </a:r>
          </a:p>
        </p:txBody>
      </p:sp>
      <p:sp>
        <p:nvSpPr>
          <p:cNvPr id="91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1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1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1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1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1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2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921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922" name="The using namespace directive make all members of the specified namespace visible in current scope.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using namespace</a:t>
            </a:r>
            <a:r>
              <a:t> directive make all members of the specified namespace visible in current scope.</a:t>
            </a:r>
          </a:p>
        </p:txBody>
      </p:sp>
      <p:pic>
        <p:nvPicPr>
          <p:cNvPr id="92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19765" y="5963510"/>
            <a:ext cx="51308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Using namespace directive"/>
          <p:cNvSpPr txBox="1"/>
          <p:nvPr>
            <p:ph type="title" idx="4294967295"/>
          </p:nvPr>
        </p:nvSpPr>
        <p:spPr>
          <a:xfrm>
            <a:off x="1206500" y="952500"/>
            <a:ext cx="13645423" cy="1435100"/>
          </a:xfrm>
          <a:prstGeom prst="rect">
            <a:avLst/>
          </a:prstGeom>
        </p:spPr>
        <p:txBody>
          <a:bodyPr/>
          <a:lstStyle/>
          <a:p>
            <a:pPr/>
            <a:r>
              <a:t>Using namespace directive</a:t>
            </a:r>
          </a:p>
        </p:txBody>
      </p:sp>
      <p:sp>
        <p:nvSpPr>
          <p:cNvPr id="92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3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2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2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2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3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3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933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934" name="The using namespace directive make all members of the specified namespace visible in current scope.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using namespace</a:t>
            </a:r>
            <a:r>
              <a:t> directive make all members of the specified namespace visible in current scope.</a:t>
            </a:r>
          </a:p>
        </p:txBody>
      </p:sp>
      <p:pic>
        <p:nvPicPr>
          <p:cNvPr id="93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56766" y="5734910"/>
            <a:ext cx="59944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Using namespace directive"/>
          <p:cNvSpPr txBox="1"/>
          <p:nvPr>
            <p:ph type="title" idx="4294967295"/>
          </p:nvPr>
        </p:nvSpPr>
        <p:spPr>
          <a:xfrm>
            <a:off x="1206500" y="952500"/>
            <a:ext cx="13645423" cy="1435100"/>
          </a:xfrm>
          <a:prstGeom prst="rect">
            <a:avLst/>
          </a:prstGeom>
        </p:spPr>
        <p:txBody>
          <a:bodyPr/>
          <a:lstStyle/>
          <a:p>
            <a:pPr/>
            <a:r>
              <a:t>Using namespace directive</a:t>
            </a:r>
          </a:p>
        </p:txBody>
      </p:sp>
      <p:sp>
        <p:nvSpPr>
          <p:cNvPr id="93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4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3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4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4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4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4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945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946" name="The using namespace directive make all members of the specified namespace visible in current scope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using namespace</a:t>
            </a:r>
            <a:r>
              <a:t> directive make all members of the specified namespace visible in current scope.</a:t>
            </a:r>
          </a:p>
          <a:p>
            <a:pPr/>
            <a:r>
              <a:t>The same for nested namespaces.</a:t>
            </a:r>
          </a:p>
        </p:txBody>
      </p:sp>
      <p:pic>
        <p:nvPicPr>
          <p:cNvPr id="94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27934" y="5734910"/>
            <a:ext cx="72644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Using namespace directive"/>
          <p:cNvSpPr txBox="1"/>
          <p:nvPr>
            <p:ph type="title" idx="4294967295"/>
          </p:nvPr>
        </p:nvSpPr>
        <p:spPr>
          <a:xfrm>
            <a:off x="1206500" y="952500"/>
            <a:ext cx="13645423" cy="1435100"/>
          </a:xfrm>
          <a:prstGeom prst="rect">
            <a:avLst/>
          </a:prstGeom>
        </p:spPr>
        <p:txBody>
          <a:bodyPr/>
          <a:lstStyle/>
          <a:p>
            <a:pPr/>
            <a:r>
              <a:t>Using namespace directive</a:t>
            </a:r>
          </a:p>
        </p:txBody>
      </p:sp>
      <p:sp>
        <p:nvSpPr>
          <p:cNvPr id="95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5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5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5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5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5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5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957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958" name="The using namespace directive make all members of the specified namespace visible in current scope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using namespace</a:t>
            </a:r>
            <a:r>
              <a:t> directive make all members of the specified namespace visible in current scope.</a:t>
            </a:r>
          </a:p>
          <a:p>
            <a:pPr/>
            <a:r>
              <a:t>The same for nested namespaces.</a:t>
            </a:r>
          </a:p>
          <a:p>
            <a:pPr/>
            <a:r>
              <a:t>As well as for any part of the nested namespaces. </a:t>
            </a:r>
          </a:p>
        </p:txBody>
      </p:sp>
      <p:pic>
        <p:nvPicPr>
          <p:cNvPr id="95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97463" y="5740337"/>
            <a:ext cx="66294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Anonymous namespace"/>
          <p:cNvSpPr txBox="1"/>
          <p:nvPr>
            <p:ph type="title" idx="4294967295"/>
          </p:nvPr>
        </p:nvSpPr>
        <p:spPr>
          <a:xfrm>
            <a:off x="1206500" y="952500"/>
            <a:ext cx="12318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Anonymous namespace</a:t>
            </a:r>
          </a:p>
        </p:txBody>
      </p:sp>
      <p:sp>
        <p:nvSpPr>
          <p:cNvPr id="962" name="groups a number of declarations…"/>
          <p:cNvSpPr txBox="1"/>
          <p:nvPr>
            <p:ph type="body" sz="half" idx="4294967295"/>
          </p:nvPr>
        </p:nvSpPr>
        <p:spPr>
          <a:xfrm>
            <a:off x="1206500" y="4248504"/>
            <a:ext cx="11844385" cy="8256012"/>
          </a:xfrm>
          <a:prstGeom prst="rect">
            <a:avLst/>
          </a:prstGeom>
        </p:spPr>
        <p:txBody>
          <a:bodyPr/>
          <a:lstStyle/>
          <a:p>
            <a:pPr/>
            <a:r>
              <a:t>groups a number of declarations</a:t>
            </a:r>
          </a:p>
          <a:p>
            <a:pPr/>
            <a:r>
              <a:t>visible only in the current translation unit</a:t>
            </a:r>
          </a:p>
          <a:p>
            <a:pPr/>
            <a:r>
              <a:t>but not reusable outside</a:t>
            </a:r>
          </a:p>
          <a:p>
            <a:pPr/>
            <a:r>
              <a:t>allows much better compiler optimizations and checking</a:t>
            </a:r>
          </a:p>
          <a:p>
            <a:pPr lvl="2"/>
            <a:r>
              <a:t>e.g. unused function warning</a:t>
            </a:r>
          </a:p>
          <a:p>
            <a:pPr lvl="2"/>
            <a:r>
              <a:t>context dependent optimizations</a:t>
            </a:r>
          </a:p>
        </p:txBody>
      </p:sp>
      <p:sp>
        <p:nvSpPr>
          <p:cNvPr id="96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6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6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6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6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6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6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970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971" name="equivalent"/>
          <p:cNvSpPr txBox="1"/>
          <p:nvPr/>
        </p:nvSpPr>
        <p:spPr>
          <a:xfrm>
            <a:off x="17642797" y="7709899"/>
            <a:ext cx="307269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equivalent </a:t>
            </a:r>
          </a:p>
        </p:txBody>
      </p:sp>
      <p:pic>
        <p:nvPicPr>
          <p:cNvPr id="97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798097" y="4022036"/>
            <a:ext cx="706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73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264697" y="9208993"/>
            <a:ext cx="8128001" cy="2336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97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8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7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7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7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8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82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983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984" name="Rectangle"/>
          <p:cNvSpPr/>
          <p:nvPr/>
        </p:nvSpPr>
        <p:spPr>
          <a:xfrm>
            <a:off x="1229879" y="7921174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98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9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8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8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9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9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93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994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995" name="Rectangle"/>
          <p:cNvSpPr/>
          <p:nvPr/>
        </p:nvSpPr>
        <p:spPr>
          <a:xfrm>
            <a:off x="1229879" y="9083209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4600" y="3981782"/>
            <a:ext cx="12130079" cy="8395870"/>
          </a:xfrm>
          <a:prstGeom prst="rect">
            <a:avLst/>
          </a:prstGeom>
          <a:ln w="12700">
            <a:miter lim="400000"/>
          </a:ln>
        </p:spPr>
      </p:pic>
      <p:sp>
        <p:nvSpPr>
          <p:cNvPr id="99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99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00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000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0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00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00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00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006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007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985" y="3981782"/>
            <a:ext cx="12130079" cy="8395870"/>
          </a:xfrm>
          <a:prstGeom prst="rect">
            <a:avLst/>
          </a:prstGeom>
          <a:ln w="12700">
            <a:miter lim="400000"/>
          </a:ln>
        </p:spPr>
      </p:pic>
      <p:sp>
        <p:nvSpPr>
          <p:cNvPr id="101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11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01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012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1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01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01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01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018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019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020" name="Table 1"/>
          <p:cNvGraphicFramePr/>
          <p:nvPr/>
        </p:nvGraphicFramePr>
        <p:xfrm>
          <a:off x="15966516" y="6799525"/>
          <a:ext cx="5630270" cy="414151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7392"/>
              </a:tblGrid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021" name="Memory layout"/>
          <p:cNvSpPr txBox="1"/>
          <p:nvPr/>
        </p:nvSpPr>
        <p:spPr>
          <a:xfrm>
            <a:off x="15868184" y="5386207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022" name="Rectangle"/>
          <p:cNvSpPr/>
          <p:nvPr/>
        </p:nvSpPr>
        <p:spPr>
          <a:xfrm>
            <a:off x="2241974" y="7022705"/>
            <a:ext cx="1091969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985" y="3981782"/>
            <a:ext cx="12130079" cy="8395870"/>
          </a:xfrm>
          <a:prstGeom prst="rect">
            <a:avLst/>
          </a:prstGeom>
          <a:ln w="12700">
            <a:miter lim="400000"/>
          </a:ln>
        </p:spPr>
      </p:pic>
      <p:sp>
        <p:nvSpPr>
          <p:cNvPr id="102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26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03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027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02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03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03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033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034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035" name="Table 1"/>
          <p:cNvGraphicFramePr/>
          <p:nvPr/>
        </p:nvGraphicFramePr>
        <p:xfrm>
          <a:off x="15966516" y="6799525"/>
          <a:ext cx="5630270" cy="414151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7392"/>
              </a:tblGrid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036" name="{"/>
          <p:cNvSpPr txBox="1"/>
          <p:nvPr/>
        </p:nvSpPr>
        <p:spPr>
          <a:xfrm>
            <a:off x="15314806" y="9482653"/>
            <a:ext cx="511836" cy="149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037" name="student"/>
          <p:cNvSpPr txBox="1"/>
          <p:nvPr/>
        </p:nvSpPr>
        <p:spPr>
          <a:xfrm rot="16200000">
            <a:off x="14525565" y="10123292"/>
            <a:ext cx="97078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student</a:t>
            </a:r>
          </a:p>
        </p:txBody>
      </p:sp>
      <p:sp>
        <p:nvSpPr>
          <p:cNvPr id="1038" name="Memory layout"/>
          <p:cNvSpPr txBox="1"/>
          <p:nvPr/>
        </p:nvSpPr>
        <p:spPr>
          <a:xfrm>
            <a:off x="15868184" y="5386207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039" name="Rectangle"/>
          <p:cNvSpPr/>
          <p:nvPr/>
        </p:nvSpPr>
        <p:spPr>
          <a:xfrm>
            <a:off x="2241974" y="7479905"/>
            <a:ext cx="1091969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231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7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38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39" name="Rectangle"/>
          <p:cNvSpPr/>
          <p:nvPr/>
        </p:nvSpPr>
        <p:spPr>
          <a:xfrm>
            <a:off x="1229879" y="4198809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985" y="3981782"/>
            <a:ext cx="12130079" cy="8395870"/>
          </a:xfrm>
          <a:prstGeom prst="rect">
            <a:avLst/>
          </a:prstGeom>
          <a:ln w="12700">
            <a:miter lim="400000"/>
          </a:ln>
        </p:spPr>
      </p:pic>
      <p:sp>
        <p:nvSpPr>
          <p:cNvPr id="104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43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04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044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4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04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04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04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050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051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052" name="Table 1"/>
          <p:cNvGraphicFramePr/>
          <p:nvPr/>
        </p:nvGraphicFramePr>
        <p:xfrm>
          <a:off x="15966516" y="6799525"/>
          <a:ext cx="5630270" cy="414151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7392"/>
              </a:tblGrid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053" name="{"/>
          <p:cNvSpPr txBox="1"/>
          <p:nvPr/>
        </p:nvSpPr>
        <p:spPr>
          <a:xfrm>
            <a:off x="15314806" y="9482653"/>
            <a:ext cx="511836" cy="149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054" name="student"/>
          <p:cNvSpPr txBox="1"/>
          <p:nvPr/>
        </p:nvSpPr>
        <p:spPr>
          <a:xfrm rot="16200000">
            <a:off x="14525565" y="10123292"/>
            <a:ext cx="97078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student</a:t>
            </a:r>
          </a:p>
        </p:txBody>
      </p:sp>
      <p:sp>
        <p:nvSpPr>
          <p:cNvPr id="1055" name="Memory layout"/>
          <p:cNvSpPr txBox="1"/>
          <p:nvPr/>
        </p:nvSpPr>
        <p:spPr>
          <a:xfrm>
            <a:off x="15868184" y="5386207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056" name="Rectangle"/>
          <p:cNvSpPr/>
          <p:nvPr/>
        </p:nvSpPr>
        <p:spPr>
          <a:xfrm>
            <a:off x="2241974" y="7899005"/>
            <a:ext cx="1091969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985" y="3981782"/>
            <a:ext cx="12130079" cy="8395870"/>
          </a:xfrm>
          <a:prstGeom prst="rect">
            <a:avLst/>
          </a:prstGeom>
          <a:ln w="12700">
            <a:miter lim="400000"/>
          </a:ln>
        </p:spPr>
      </p:pic>
      <p:sp>
        <p:nvSpPr>
          <p:cNvPr id="105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60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06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061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6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06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06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06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067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068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069" name="Table 1"/>
          <p:cNvGraphicFramePr/>
          <p:nvPr/>
        </p:nvGraphicFramePr>
        <p:xfrm>
          <a:off x="15966516" y="6799525"/>
          <a:ext cx="5630270" cy="414151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7392"/>
              </a:tblGrid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070" name="{"/>
          <p:cNvSpPr txBox="1"/>
          <p:nvPr/>
        </p:nvSpPr>
        <p:spPr>
          <a:xfrm>
            <a:off x="15314806" y="9482653"/>
            <a:ext cx="511836" cy="149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071" name="student"/>
          <p:cNvSpPr txBox="1"/>
          <p:nvPr/>
        </p:nvSpPr>
        <p:spPr>
          <a:xfrm rot="16200000">
            <a:off x="14525565" y="10123292"/>
            <a:ext cx="97078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student</a:t>
            </a:r>
          </a:p>
        </p:txBody>
      </p:sp>
      <p:sp>
        <p:nvSpPr>
          <p:cNvPr id="1072" name="Memory layout"/>
          <p:cNvSpPr txBox="1"/>
          <p:nvPr/>
        </p:nvSpPr>
        <p:spPr>
          <a:xfrm>
            <a:off x="15868184" y="5386207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073" name="78.5"/>
          <p:cNvSpPr txBox="1"/>
          <p:nvPr/>
        </p:nvSpPr>
        <p:spPr>
          <a:xfrm>
            <a:off x="17316786" y="9717897"/>
            <a:ext cx="905155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78.5</a:t>
            </a:r>
          </a:p>
        </p:txBody>
      </p:sp>
      <p:sp>
        <p:nvSpPr>
          <p:cNvPr id="1074" name="Line"/>
          <p:cNvSpPr/>
          <p:nvPr/>
        </p:nvSpPr>
        <p:spPr>
          <a:xfrm flipH="1">
            <a:off x="15999911" y="10004307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75" name="Line"/>
          <p:cNvSpPr/>
          <p:nvPr/>
        </p:nvSpPr>
        <p:spPr>
          <a:xfrm flipH="1">
            <a:off x="18499751" y="10004307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76" name="Rectangle"/>
          <p:cNvSpPr/>
          <p:nvPr/>
        </p:nvSpPr>
        <p:spPr>
          <a:xfrm>
            <a:off x="2241974" y="8330805"/>
            <a:ext cx="1091969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985" y="3981782"/>
            <a:ext cx="12130079" cy="8395870"/>
          </a:xfrm>
          <a:prstGeom prst="rect">
            <a:avLst/>
          </a:prstGeom>
          <a:ln w="12700">
            <a:miter lim="400000"/>
          </a:ln>
        </p:spPr>
      </p:pic>
      <p:sp>
        <p:nvSpPr>
          <p:cNvPr id="107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80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08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081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8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08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08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08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087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088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089" name="Table 1"/>
          <p:cNvGraphicFramePr/>
          <p:nvPr/>
        </p:nvGraphicFramePr>
        <p:xfrm>
          <a:off x="15966516" y="6799525"/>
          <a:ext cx="5630270" cy="414151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7392"/>
              </a:tblGrid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45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090" name="67.0"/>
          <p:cNvSpPr txBox="1"/>
          <p:nvPr/>
        </p:nvSpPr>
        <p:spPr>
          <a:xfrm>
            <a:off x="17342186" y="8577524"/>
            <a:ext cx="905155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67.0</a:t>
            </a:r>
          </a:p>
        </p:txBody>
      </p:sp>
      <p:sp>
        <p:nvSpPr>
          <p:cNvPr id="1091" name="Line"/>
          <p:cNvSpPr/>
          <p:nvPr/>
        </p:nvSpPr>
        <p:spPr>
          <a:xfrm flipH="1">
            <a:off x="16025311" y="886393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92" name="Line"/>
          <p:cNvSpPr/>
          <p:nvPr/>
        </p:nvSpPr>
        <p:spPr>
          <a:xfrm flipH="1">
            <a:off x="18525151" y="886393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93" name="{"/>
          <p:cNvSpPr txBox="1"/>
          <p:nvPr/>
        </p:nvSpPr>
        <p:spPr>
          <a:xfrm>
            <a:off x="15314806" y="8268587"/>
            <a:ext cx="511836" cy="1490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094" name="{"/>
          <p:cNvSpPr txBox="1"/>
          <p:nvPr/>
        </p:nvSpPr>
        <p:spPr>
          <a:xfrm>
            <a:off x="15314806" y="9482653"/>
            <a:ext cx="511836" cy="149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095" name="teacher"/>
          <p:cNvSpPr txBox="1"/>
          <p:nvPr/>
        </p:nvSpPr>
        <p:spPr>
          <a:xfrm rot="16200000">
            <a:off x="14528105" y="8969859"/>
            <a:ext cx="96570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teacher</a:t>
            </a:r>
          </a:p>
        </p:txBody>
      </p:sp>
      <p:sp>
        <p:nvSpPr>
          <p:cNvPr id="1096" name="student"/>
          <p:cNvSpPr txBox="1"/>
          <p:nvPr/>
        </p:nvSpPr>
        <p:spPr>
          <a:xfrm rot="16200000">
            <a:off x="14525565" y="10123292"/>
            <a:ext cx="97078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student</a:t>
            </a:r>
          </a:p>
        </p:txBody>
      </p:sp>
      <p:sp>
        <p:nvSpPr>
          <p:cNvPr id="1097" name="Memory layout"/>
          <p:cNvSpPr txBox="1"/>
          <p:nvPr/>
        </p:nvSpPr>
        <p:spPr>
          <a:xfrm>
            <a:off x="15868184" y="5386207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098" name="78.5"/>
          <p:cNvSpPr txBox="1"/>
          <p:nvPr/>
        </p:nvSpPr>
        <p:spPr>
          <a:xfrm>
            <a:off x="17316786" y="9717897"/>
            <a:ext cx="905155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78.5</a:t>
            </a:r>
          </a:p>
        </p:txBody>
      </p:sp>
      <p:sp>
        <p:nvSpPr>
          <p:cNvPr id="1099" name="Line"/>
          <p:cNvSpPr/>
          <p:nvPr/>
        </p:nvSpPr>
        <p:spPr>
          <a:xfrm flipH="1">
            <a:off x="15999911" y="10004307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00" name="Line"/>
          <p:cNvSpPr/>
          <p:nvPr/>
        </p:nvSpPr>
        <p:spPr>
          <a:xfrm flipH="1">
            <a:off x="18499751" y="10004307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01" name="Rectangle"/>
          <p:cNvSpPr/>
          <p:nvPr/>
        </p:nvSpPr>
        <p:spPr>
          <a:xfrm>
            <a:off x="2241974" y="9207105"/>
            <a:ext cx="1091969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985" y="3981782"/>
            <a:ext cx="12130079" cy="8395870"/>
          </a:xfrm>
          <a:prstGeom prst="rect">
            <a:avLst/>
          </a:prstGeom>
          <a:ln w="12700">
            <a:miter lim="400000"/>
          </a:ln>
        </p:spPr>
      </p:pic>
      <p:sp>
        <p:nvSpPr>
          <p:cNvPr id="110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05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11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106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0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10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10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11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112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113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114" name="Table 1"/>
          <p:cNvGraphicFramePr/>
          <p:nvPr/>
        </p:nvGraphicFramePr>
        <p:xfrm>
          <a:off x="15966516" y="6799525"/>
          <a:ext cx="5630270" cy="414151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7392"/>
              </a:tblGrid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60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45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115" name="67.0"/>
          <p:cNvSpPr txBox="1"/>
          <p:nvPr/>
        </p:nvSpPr>
        <p:spPr>
          <a:xfrm>
            <a:off x="17342186" y="8577524"/>
            <a:ext cx="905155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67.0</a:t>
            </a:r>
          </a:p>
        </p:txBody>
      </p:sp>
      <p:sp>
        <p:nvSpPr>
          <p:cNvPr id="1116" name="80.8"/>
          <p:cNvSpPr txBox="1"/>
          <p:nvPr/>
        </p:nvSpPr>
        <p:spPr>
          <a:xfrm>
            <a:off x="17354886" y="7430034"/>
            <a:ext cx="905155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80.8</a:t>
            </a:r>
          </a:p>
        </p:txBody>
      </p:sp>
      <p:sp>
        <p:nvSpPr>
          <p:cNvPr id="1117" name="Line"/>
          <p:cNvSpPr/>
          <p:nvPr/>
        </p:nvSpPr>
        <p:spPr>
          <a:xfrm flipH="1">
            <a:off x="16025311" y="886393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18" name="Line"/>
          <p:cNvSpPr/>
          <p:nvPr/>
        </p:nvSpPr>
        <p:spPr>
          <a:xfrm flipH="1">
            <a:off x="16038011" y="771644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19" name="Line"/>
          <p:cNvSpPr/>
          <p:nvPr/>
        </p:nvSpPr>
        <p:spPr>
          <a:xfrm flipH="1">
            <a:off x="18537851" y="771644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20" name="Line"/>
          <p:cNvSpPr/>
          <p:nvPr/>
        </p:nvSpPr>
        <p:spPr>
          <a:xfrm flipH="1">
            <a:off x="18525151" y="886393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21" name="{"/>
          <p:cNvSpPr txBox="1"/>
          <p:nvPr/>
        </p:nvSpPr>
        <p:spPr>
          <a:xfrm>
            <a:off x="15314806" y="8268587"/>
            <a:ext cx="511836" cy="1490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122" name="{"/>
          <p:cNvSpPr txBox="1"/>
          <p:nvPr/>
        </p:nvSpPr>
        <p:spPr>
          <a:xfrm>
            <a:off x="15314806" y="9482653"/>
            <a:ext cx="511836" cy="149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123" name="teacher"/>
          <p:cNvSpPr txBox="1"/>
          <p:nvPr/>
        </p:nvSpPr>
        <p:spPr>
          <a:xfrm rot="16200000">
            <a:off x="14528105" y="8969859"/>
            <a:ext cx="96570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teacher</a:t>
            </a:r>
          </a:p>
        </p:txBody>
      </p:sp>
      <p:sp>
        <p:nvSpPr>
          <p:cNvPr id="1124" name="student"/>
          <p:cNvSpPr txBox="1"/>
          <p:nvPr/>
        </p:nvSpPr>
        <p:spPr>
          <a:xfrm rot="16200000">
            <a:off x="14525565" y="10123292"/>
            <a:ext cx="97078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student</a:t>
            </a:r>
          </a:p>
        </p:txBody>
      </p:sp>
      <p:sp>
        <p:nvSpPr>
          <p:cNvPr id="1125" name="Memory layout"/>
          <p:cNvSpPr txBox="1"/>
          <p:nvPr/>
        </p:nvSpPr>
        <p:spPr>
          <a:xfrm>
            <a:off x="15868184" y="5386207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126" name="{"/>
          <p:cNvSpPr txBox="1"/>
          <p:nvPr/>
        </p:nvSpPr>
        <p:spPr>
          <a:xfrm>
            <a:off x="15314806" y="7010890"/>
            <a:ext cx="511836" cy="149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127" name="director"/>
          <p:cNvSpPr txBox="1"/>
          <p:nvPr/>
        </p:nvSpPr>
        <p:spPr>
          <a:xfrm rot="16200000">
            <a:off x="14518707" y="7702763"/>
            <a:ext cx="984505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director</a:t>
            </a:r>
          </a:p>
        </p:txBody>
      </p:sp>
      <p:sp>
        <p:nvSpPr>
          <p:cNvPr id="1128" name="78.5"/>
          <p:cNvSpPr txBox="1"/>
          <p:nvPr/>
        </p:nvSpPr>
        <p:spPr>
          <a:xfrm>
            <a:off x="17316786" y="9717897"/>
            <a:ext cx="905155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78.5</a:t>
            </a:r>
          </a:p>
        </p:txBody>
      </p:sp>
      <p:sp>
        <p:nvSpPr>
          <p:cNvPr id="1129" name="Line"/>
          <p:cNvSpPr/>
          <p:nvPr/>
        </p:nvSpPr>
        <p:spPr>
          <a:xfrm flipH="1">
            <a:off x="15999911" y="10004307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30" name="Line"/>
          <p:cNvSpPr/>
          <p:nvPr/>
        </p:nvSpPr>
        <p:spPr>
          <a:xfrm flipH="1">
            <a:off x="18499751" y="10004307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31" name="Rectangle"/>
          <p:cNvSpPr/>
          <p:nvPr/>
        </p:nvSpPr>
        <p:spPr>
          <a:xfrm>
            <a:off x="2241974" y="10096105"/>
            <a:ext cx="1091969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985" y="3981782"/>
            <a:ext cx="12130079" cy="8395870"/>
          </a:xfrm>
          <a:prstGeom prst="rect">
            <a:avLst/>
          </a:prstGeom>
          <a:ln w="12700">
            <a:miter lim="400000"/>
          </a:ln>
        </p:spPr>
      </p:pic>
      <p:sp>
        <p:nvSpPr>
          <p:cNvPr id="113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35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14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136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3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13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13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14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142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143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144" name="Table 1"/>
          <p:cNvGraphicFramePr/>
          <p:nvPr/>
        </p:nvGraphicFramePr>
        <p:xfrm>
          <a:off x="15966516" y="6799525"/>
          <a:ext cx="5630270" cy="414151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7392"/>
              </a:tblGrid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60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45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145" name="67.0"/>
          <p:cNvSpPr txBox="1"/>
          <p:nvPr/>
        </p:nvSpPr>
        <p:spPr>
          <a:xfrm>
            <a:off x="17342186" y="8577524"/>
            <a:ext cx="905155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67.0</a:t>
            </a:r>
          </a:p>
        </p:txBody>
      </p:sp>
      <p:sp>
        <p:nvSpPr>
          <p:cNvPr id="1146" name="80.8"/>
          <p:cNvSpPr txBox="1"/>
          <p:nvPr/>
        </p:nvSpPr>
        <p:spPr>
          <a:xfrm>
            <a:off x="17354886" y="7430034"/>
            <a:ext cx="905155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80.8</a:t>
            </a:r>
          </a:p>
        </p:txBody>
      </p:sp>
      <p:sp>
        <p:nvSpPr>
          <p:cNvPr id="1147" name="0x3000"/>
          <p:cNvSpPr txBox="1"/>
          <p:nvPr/>
        </p:nvSpPr>
        <p:spPr>
          <a:xfrm>
            <a:off x="17042058" y="6807334"/>
            <a:ext cx="1454609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0x3000</a:t>
            </a:r>
          </a:p>
        </p:txBody>
      </p:sp>
      <p:sp>
        <p:nvSpPr>
          <p:cNvPr id="1148" name="Line"/>
          <p:cNvSpPr/>
          <p:nvPr/>
        </p:nvSpPr>
        <p:spPr>
          <a:xfrm flipH="1">
            <a:off x="16025311" y="886393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49" name="Line"/>
          <p:cNvSpPr/>
          <p:nvPr/>
        </p:nvSpPr>
        <p:spPr>
          <a:xfrm flipH="1">
            <a:off x="16038011" y="771644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50" name="Line"/>
          <p:cNvSpPr/>
          <p:nvPr/>
        </p:nvSpPr>
        <p:spPr>
          <a:xfrm flipH="1">
            <a:off x="18537851" y="771644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51" name="Line"/>
          <p:cNvSpPr/>
          <p:nvPr/>
        </p:nvSpPr>
        <p:spPr>
          <a:xfrm flipH="1">
            <a:off x="18525151" y="886393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52" name="Line"/>
          <p:cNvSpPr/>
          <p:nvPr/>
        </p:nvSpPr>
        <p:spPr>
          <a:xfrm flipH="1">
            <a:off x="18633661" y="7093744"/>
            <a:ext cx="90515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53" name="Line"/>
          <p:cNvSpPr/>
          <p:nvPr/>
        </p:nvSpPr>
        <p:spPr>
          <a:xfrm flipH="1">
            <a:off x="16066865" y="7093744"/>
            <a:ext cx="905156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54" name="{"/>
          <p:cNvSpPr txBox="1"/>
          <p:nvPr/>
        </p:nvSpPr>
        <p:spPr>
          <a:xfrm>
            <a:off x="15314806" y="8268587"/>
            <a:ext cx="511836" cy="1490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155" name="{"/>
          <p:cNvSpPr txBox="1"/>
          <p:nvPr/>
        </p:nvSpPr>
        <p:spPr>
          <a:xfrm>
            <a:off x="15314806" y="9482653"/>
            <a:ext cx="511836" cy="149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156" name="teacher"/>
          <p:cNvSpPr txBox="1"/>
          <p:nvPr/>
        </p:nvSpPr>
        <p:spPr>
          <a:xfrm rot="16200000">
            <a:off x="14528105" y="8969859"/>
            <a:ext cx="96570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teacher</a:t>
            </a:r>
          </a:p>
        </p:txBody>
      </p:sp>
      <p:sp>
        <p:nvSpPr>
          <p:cNvPr id="1157" name="student"/>
          <p:cNvSpPr txBox="1"/>
          <p:nvPr/>
        </p:nvSpPr>
        <p:spPr>
          <a:xfrm rot="16200000">
            <a:off x="14525565" y="10123292"/>
            <a:ext cx="97078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student</a:t>
            </a:r>
          </a:p>
        </p:txBody>
      </p:sp>
      <p:sp>
        <p:nvSpPr>
          <p:cNvPr id="1158" name="Memory layout"/>
          <p:cNvSpPr txBox="1"/>
          <p:nvPr/>
        </p:nvSpPr>
        <p:spPr>
          <a:xfrm>
            <a:off x="15868184" y="5386207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166" name="Connection Line"/>
          <p:cNvSpPr/>
          <p:nvPr/>
        </p:nvSpPr>
        <p:spPr>
          <a:xfrm>
            <a:off x="14406436" y="7223626"/>
            <a:ext cx="870033" cy="34637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17" h="21600" fill="norm" stroke="1" extrusionOk="0">
                <a:moveTo>
                  <a:pt x="16217" y="21600"/>
                </a:moveTo>
                <a:cubicBezTo>
                  <a:pt x="-4699" y="13559"/>
                  <a:pt x="-5383" y="6359"/>
                  <a:pt x="14165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160" name="{"/>
          <p:cNvSpPr txBox="1"/>
          <p:nvPr/>
        </p:nvSpPr>
        <p:spPr>
          <a:xfrm>
            <a:off x="15314806" y="7010890"/>
            <a:ext cx="511836" cy="149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161" name="director"/>
          <p:cNvSpPr txBox="1"/>
          <p:nvPr/>
        </p:nvSpPr>
        <p:spPr>
          <a:xfrm rot="16200000">
            <a:off x="14518707" y="7702763"/>
            <a:ext cx="984505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director</a:t>
            </a:r>
          </a:p>
        </p:txBody>
      </p:sp>
      <p:sp>
        <p:nvSpPr>
          <p:cNvPr id="1162" name="78.5"/>
          <p:cNvSpPr txBox="1"/>
          <p:nvPr/>
        </p:nvSpPr>
        <p:spPr>
          <a:xfrm>
            <a:off x="17316786" y="9717897"/>
            <a:ext cx="905155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78.5</a:t>
            </a:r>
          </a:p>
        </p:txBody>
      </p:sp>
      <p:sp>
        <p:nvSpPr>
          <p:cNvPr id="1163" name="Line"/>
          <p:cNvSpPr/>
          <p:nvPr/>
        </p:nvSpPr>
        <p:spPr>
          <a:xfrm flipH="1">
            <a:off x="15999911" y="10004307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64" name="Line"/>
          <p:cNvSpPr/>
          <p:nvPr/>
        </p:nvSpPr>
        <p:spPr>
          <a:xfrm flipH="1">
            <a:off x="18499751" y="10004307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65" name="Rectangle"/>
          <p:cNvSpPr/>
          <p:nvPr/>
        </p:nvSpPr>
        <p:spPr>
          <a:xfrm>
            <a:off x="2241974" y="10972405"/>
            <a:ext cx="1091969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985" y="3981782"/>
            <a:ext cx="12130079" cy="8395870"/>
          </a:xfrm>
          <a:prstGeom prst="rect">
            <a:avLst/>
          </a:prstGeom>
          <a:ln w="12700">
            <a:miter lim="400000"/>
          </a:ln>
        </p:spPr>
      </p:pic>
      <p:sp>
        <p:nvSpPr>
          <p:cNvPr id="116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70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17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171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7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17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17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17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177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178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179" name="Table 1"/>
          <p:cNvGraphicFramePr/>
          <p:nvPr/>
        </p:nvGraphicFramePr>
        <p:xfrm>
          <a:off x="15966516" y="6799525"/>
          <a:ext cx="5630270" cy="414151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7392"/>
              </a:tblGrid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60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45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180" name="67.0"/>
          <p:cNvSpPr txBox="1"/>
          <p:nvPr/>
        </p:nvSpPr>
        <p:spPr>
          <a:xfrm>
            <a:off x="17342186" y="8577524"/>
            <a:ext cx="905155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67.0</a:t>
            </a:r>
          </a:p>
        </p:txBody>
      </p:sp>
      <p:sp>
        <p:nvSpPr>
          <p:cNvPr id="1181" name="80.8"/>
          <p:cNvSpPr txBox="1"/>
          <p:nvPr/>
        </p:nvSpPr>
        <p:spPr>
          <a:xfrm>
            <a:off x="17354886" y="7430034"/>
            <a:ext cx="905155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80.8</a:t>
            </a:r>
          </a:p>
        </p:txBody>
      </p:sp>
      <p:sp>
        <p:nvSpPr>
          <p:cNvPr id="1182" name="0x3000"/>
          <p:cNvSpPr txBox="1"/>
          <p:nvPr/>
        </p:nvSpPr>
        <p:spPr>
          <a:xfrm>
            <a:off x="17042058" y="6807334"/>
            <a:ext cx="1454609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0x3000</a:t>
            </a:r>
          </a:p>
        </p:txBody>
      </p:sp>
      <p:sp>
        <p:nvSpPr>
          <p:cNvPr id="1183" name="Line"/>
          <p:cNvSpPr/>
          <p:nvPr/>
        </p:nvSpPr>
        <p:spPr>
          <a:xfrm flipH="1">
            <a:off x="16025311" y="886393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84" name="Line"/>
          <p:cNvSpPr/>
          <p:nvPr/>
        </p:nvSpPr>
        <p:spPr>
          <a:xfrm flipH="1">
            <a:off x="16038011" y="771644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85" name="Line"/>
          <p:cNvSpPr/>
          <p:nvPr/>
        </p:nvSpPr>
        <p:spPr>
          <a:xfrm flipH="1">
            <a:off x="18537851" y="771644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86" name="Line"/>
          <p:cNvSpPr/>
          <p:nvPr/>
        </p:nvSpPr>
        <p:spPr>
          <a:xfrm flipH="1">
            <a:off x="18525151" y="886393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87" name="Line"/>
          <p:cNvSpPr/>
          <p:nvPr/>
        </p:nvSpPr>
        <p:spPr>
          <a:xfrm flipH="1">
            <a:off x="18633661" y="7093744"/>
            <a:ext cx="90515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88" name="Line"/>
          <p:cNvSpPr/>
          <p:nvPr/>
        </p:nvSpPr>
        <p:spPr>
          <a:xfrm flipH="1">
            <a:off x="16066865" y="7093744"/>
            <a:ext cx="905156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89" name="{"/>
          <p:cNvSpPr txBox="1"/>
          <p:nvPr/>
        </p:nvSpPr>
        <p:spPr>
          <a:xfrm>
            <a:off x="15314806" y="8268587"/>
            <a:ext cx="511836" cy="1490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190" name="{"/>
          <p:cNvSpPr txBox="1"/>
          <p:nvPr/>
        </p:nvSpPr>
        <p:spPr>
          <a:xfrm>
            <a:off x="15314806" y="9482653"/>
            <a:ext cx="511836" cy="149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191" name="teacher"/>
          <p:cNvSpPr txBox="1"/>
          <p:nvPr/>
        </p:nvSpPr>
        <p:spPr>
          <a:xfrm rot="16200000">
            <a:off x="14528105" y="8969859"/>
            <a:ext cx="96570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teacher</a:t>
            </a:r>
          </a:p>
        </p:txBody>
      </p:sp>
      <p:sp>
        <p:nvSpPr>
          <p:cNvPr id="1192" name="student"/>
          <p:cNvSpPr txBox="1"/>
          <p:nvPr/>
        </p:nvSpPr>
        <p:spPr>
          <a:xfrm rot="16200000">
            <a:off x="14525565" y="10123292"/>
            <a:ext cx="97078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student</a:t>
            </a:r>
          </a:p>
        </p:txBody>
      </p:sp>
      <p:sp>
        <p:nvSpPr>
          <p:cNvPr id="1193" name="Memory layout"/>
          <p:cNvSpPr txBox="1"/>
          <p:nvPr/>
        </p:nvSpPr>
        <p:spPr>
          <a:xfrm>
            <a:off x="15868184" y="5386207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201" name="Connection Line"/>
          <p:cNvSpPr/>
          <p:nvPr/>
        </p:nvSpPr>
        <p:spPr>
          <a:xfrm>
            <a:off x="14406436" y="7223626"/>
            <a:ext cx="870033" cy="34637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17" h="21600" fill="norm" stroke="1" extrusionOk="0">
                <a:moveTo>
                  <a:pt x="16217" y="21600"/>
                </a:moveTo>
                <a:cubicBezTo>
                  <a:pt x="-4699" y="13559"/>
                  <a:pt x="-5383" y="6359"/>
                  <a:pt x="14165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195" name="{"/>
          <p:cNvSpPr txBox="1"/>
          <p:nvPr/>
        </p:nvSpPr>
        <p:spPr>
          <a:xfrm>
            <a:off x="15314806" y="7010890"/>
            <a:ext cx="511836" cy="149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196" name="director"/>
          <p:cNvSpPr txBox="1"/>
          <p:nvPr/>
        </p:nvSpPr>
        <p:spPr>
          <a:xfrm rot="16200000">
            <a:off x="14518707" y="7702763"/>
            <a:ext cx="984505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director</a:t>
            </a:r>
          </a:p>
        </p:txBody>
      </p:sp>
      <p:sp>
        <p:nvSpPr>
          <p:cNvPr id="1197" name="78.5"/>
          <p:cNvSpPr txBox="1"/>
          <p:nvPr/>
        </p:nvSpPr>
        <p:spPr>
          <a:xfrm>
            <a:off x="17316786" y="9717897"/>
            <a:ext cx="905155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78.5</a:t>
            </a:r>
          </a:p>
        </p:txBody>
      </p:sp>
      <p:sp>
        <p:nvSpPr>
          <p:cNvPr id="1198" name="Line"/>
          <p:cNvSpPr/>
          <p:nvPr/>
        </p:nvSpPr>
        <p:spPr>
          <a:xfrm flipH="1">
            <a:off x="15999911" y="10004307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99" name="Line"/>
          <p:cNvSpPr/>
          <p:nvPr/>
        </p:nvSpPr>
        <p:spPr>
          <a:xfrm flipH="1">
            <a:off x="18499751" y="10004307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00" name="Rectangle"/>
          <p:cNvSpPr/>
          <p:nvPr/>
        </p:nvSpPr>
        <p:spPr>
          <a:xfrm>
            <a:off x="2241974" y="11404205"/>
            <a:ext cx="1091969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04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20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20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0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20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20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21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211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212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pic>
        <p:nvPicPr>
          <p:cNvPr id="121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2250" y="4204616"/>
            <a:ext cx="11125200" cy="736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2250" y="4204616"/>
            <a:ext cx="11125200" cy="736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1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17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22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218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1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22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22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22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224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225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graphicFrame>
        <p:nvGraphicFramePr>
          <p:cNvPr id="1226" name="Table 1"/>
          <p:cNvGraphicFramePr/>
          <p:nvPr/>
        </p:nvGraphicFramePr>
        <p:xfrm>
          <a:off x="14392146" y="6236763"/>
          <a:ext cx="5627853" cy="23224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227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228" name="Rectangle"/>
          <p:cNvSpPr/>
          <p:nvPr/>
        </p:nvSpPr>
        <p:spPr>
          <a:xfrm>
            <a:off x="2598082" y="7853740"/>
            <a:ext cx="9652377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2250" y="4204616"/>
            <a:ext cx="11125200" cy="736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3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32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23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233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3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23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23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23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239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240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graphicFrame>
        <p:nvGraphicFramePr>
          <p:cNvPr id="1241" name="Table 1"/>
          <p:cNvGraphicFramePr/>
          <p:nvPr/>
        </p:nvGraphicFramePr>
        <p:xfrm>
          <a:off x="14392146" y="6236763"/>
          <a:ext cx="5627853" cy="23224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242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243" name="Rectangle"/>
          <p:cNvSpPr/>
          <p:nvPr/>
        </p:nvSpPr>
        <p:spPr>
          <a:xfrm>
            <a:off x="2598082" y="8298240"/>
            <a:ext cx="9652377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2250" y="4204616"/>
            <a:ext cx="11125200" cy="736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47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25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248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4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25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25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25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254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255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graphicFrame>
        <p:nvGraphicFramePr>
          <p:cNvPr id="1256" name="Table 1"/>
          <p:cNvGraphicFramePr/>
          <p:nvPr/>
        </p:nvGraphicFramePr>
        <p:xfrm>
          <a:off x="14392146" y="6236763"/>
          <a:ext cx="5627853" cy="23224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257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258" name="259200"/>
          <p:cNvSpPr txBox="1"/>
          <p:nvPr/>
        </p:nvSpPr>
        <p:spPr>
          <a:xfrm>
            <a:off x="15460211" y="7967357"/>
            <a:ext cx="1470051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259200</a:t>
            </a:r>
          </a:p>
        </p:txBody>
      </p:sp>
      <p:sp>
        <p:nvSpPr>
          <p:cNvPr id="1259" name="Line"/>
          <p:cNvSpPr/>
          <p:nvPr/>
        </p:nvSpPr>
        <p:spPr>
          <a:xfrm flipH="1">
            <a:off x="14466758" y="8253768"/>
            <a:ext cx="103906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60" name="Line"/>
          <p:cNvSpPr/>
          <p:nvPr/>
        </p:nvSpPr>
        <p:spPr>
          <a:xfrm flipH="1">
            <a:off x="16917829" y="8253768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61" name="Rectangle"/>
          <p:cNvSpPr/>
          <p:nvPr/>
        </p:nvSpPr>
        <p:spPr>
          <a:xfrm>
            <a:off x="2598082" y="8755440"/>
            <a:ext cx="9652377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7" name="The first classic application"/>
          <p:cNvSpPr txBox="1"/>
          <p:nvPr>
            <p:ph type="title" idx="4294967295"/>
          </p:nvPr>
        </p:nvSpPr>
        <p:spPr>
          <a:xfrm>
            <a:off x="1206500" y="952500"/>
            <a:ext cx="13695940" cy="1435100"/>
          </a:xfrm>
          <a:prstGeom prst="rect">
            <a:avLst/>
          </a:prstGeom>
        </p:spPr>
        <p:txBody>
          <a:bodyPr/>
          <a:lstStyle/>
          <a:p>
            <a:pPr/>
            <a:r>
              <a:t>The first classic application </a:t>
            </a:r>
          </a:p>
        </p:txBody>
      </p:sp>
      <p:sp>
        <p:nvSpPr>
          <p:cNvPr id="248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24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2250" y="4204616"/>
            <a:ext cx="11125200" cy="736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6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65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27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266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6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26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26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27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272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273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graphicFrame>
        <p:nvGraphicFramePr>
          <p:cNvPr id="1274" name="Table 1"/>
          <p:cNvGraphicFramePr/>
          <p:nvPr/>
        </p:nvGraphicFramePr>
        <p:xfrm>
          <a:off x="14392146" y="6236763"/>
          <a:ext cx="5627853" cy="23224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275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276" name="72"/>
          <p:cNvSpPr txBox="1"/>
          <p:nvPr/>
        </p:nvSpPr>
        <p:spPr>
          <a:xfrm>
            <a:off x="15050451" y="7347477"/>
            <a:ext cx="566218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72</a:t>
            </a:r>
          </a:p>
        </p:txBody>
      </p:sp>
      <p:sp>
        <p:nvSpPr>
          <p:cNvPr id="1277" name="Line"/>
          <p:cNvSpPr/>
          <p:nvPr/>
        </p:nvSpPr>
        <p:spPr>
          <a:xfrm flipH="1">
            <a:off x="14465149" y="7646587"/>
            <a:ext cx="56621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78" name="Line"/>
          <p:cNvSpPr/>
          <p:nvPr/>
        </p:nvSpPr>
        <p:spPr>
          <a:xfrm flipH="1">
            <a:off x="15572254" y="7646587"/>
            <a:ext cx="56621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79" name="259200"/>
          <p:cNvSpPr txBox="1"/>
          <p:nvPr/>
        </p:nvSpPr>
        <p:spPr>
          <a:xfrm>
            <a:off x="15460211" y="7967357"/>
            <a:ext cx="1470051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259200</a:t>
            </a:r>
          </a:p>
        </p:txBody>
      </p:sp>
      <p:sp>
        <p:nvSpPr>
          <p:cNvPr id="1280" name="Line"/>
          <p:cNvSpPr/>
          <p:nvPr/>
        </p:nvSpPr>
        <p:spPr>
          <a:xfrm flipH="1">
            <a:off x="14466758" y="8253768"/>
            <a:ext cx="103906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81" name="Line"/>
          <p:cNvSpPr/>
          <p:nvPr/>
        </p:nvSpPr>
        <p:spPr>
          <a:xfrm flipH="1">
            <a:off x="16917829" y="8253768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82" name="Rectangle"/>
          <p:cNvSpPr/>
          <p:nvPr/>
        </p:nvSpPr>
        <p:spPr>
          <a:xfrm>
            <a:off x="2598082" y="9212640"/>
            <a:ext cx="9652377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4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2250" y="4204616"/>
            <a:ext cx="11125200" cy="736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8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86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29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287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8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28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29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29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293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294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graphicFrame>
        <p:nvGraphicFramePr>
          <p:cNvPr id="1295" name="Table 1"/>
          <p:cNvGraphicFramePr/>
          <p:nvPr/>
        </p:nvGraphicFramePr>
        <p:xfrm>
          <a:off x="14392146" y="6236763"/>
          <a:ext cx="5627853" cy="23224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296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297" name="72"/>
          <p:cNvSpPr txBox="1"/>
          <p:nvPr/>
        </p:nvSpPr>
        <p:spPr>
          <a:xfrm>
            <a:off x="15050451" y="7347477"/>
            <a:ext cx="566218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72</a:t>
            </a:r>
          </a:p>
        </p:txBody>
      </p:sp>
      <p:sp>
        <p:nvSpPr>
          <p:cNvPr id="1298" name="Line"/>
          <p:cNvSpPr/>
          <p:nvPr/>
        </p:nvSpPr>
        <p:spPr>
          <a:xfrm flipH="1">
            <a:off x="14465149" y="7646587"/>
            <a:ext cx="56621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99" name="Line"/>
          <p:cNvSpPr/>
          <p:nvPr/>
        </p:nvSpPr>
        <p:spPr>
          <a:xfrm flipH="1">
            <a:off x="15572254" y="7646587"/>
            <a:ext cx="56621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300" name="259200"/>
          <p:cNvSpPr txBox="1"/>
          <p:nvPr/>
        </p:nvSpPr>
        <p:spPr>
          <a:xfrm>
            <a:off x="15460211" y="7967357"/>
            <a:ext cx="1470051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259200</a:t>
            </a:r>
          </a:p>
        </p:txBody>
      </p:sp>
      <p:sp>
        <p:nvSpPr>
          <p:cNvPr id="1301" name="Line"/>
          <p:cNvSpPr/>
          <p:nvPr/>
        </p:nvSpPr>
        <p:spPr>
          <a:xfrm flipH="1">
            <a:off x="14466758" y="8253768"/>
            <a:ext cx="103906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302" name="Line"/>
          <p:cNvSpPr/>
          <p:nvPr/>
        </p:nvSpPr>
        <p:spPr>
          <a:xfrm flipH="1">
            <a:off x="16917829" y="8253768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303" name="Rectangle"/>
          <p:cNvSpPr/>
          <p:nvPr/>
        </p:nvSpPr>
        <p:spPr>
          <a:xfrm>
            <a:off x="2598082" y="9669840"/>
            <a:ext cx="9652377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2250" y="4204616"/>
            <a:ext cx="11125200" cy="736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0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07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31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08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0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1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1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1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314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315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graphicFrame>
        <p:nvGraphicFramePr>
          <p:cNvPr id="1316" name="Table 1"/>
          <p:cNvGraphicFramePr/>
          <p:nvPr/>
        </p:nvGraphicFramePr>
        <p:xfrm>
          <a:off x="14392146" y="6236763"/>
          <a:ext cx="5627853" cy="23224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317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318" name="72"/>
          <p:cNvSpPr txBox="1"/>
          <p:nvPr/>
        </p:nvSpPr>
        <p:spPr>
          <a:xfrm>
            <a:off x="15050451" y="7347477"/>
            <a:ext cx="566218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72</a:t>
            </a:r>
          </a:p>
        </p:txBody>
      </p:sp>
      <p:sp>
        <p:nvSpPr>
          <p:cNvPr id="1319" name="Line"/>
          <p:cNvSpPr/>
          <p:nvPr/>
        </p:nvSpPr>
        <p:spPr>
          <a:xfrm flipH="1">
            <a:off x="14465149" y="7646587"/>
            <a:ext cx="56621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320" name="Line"/>
          <p:cNvSpPr/>
          <p:nvPr/>
        </p:nvSpPr>
        <p:spPr>
          <a:xfrm flipH="1">
            <a:off x="15572254" y="7646587"/>
            <a:ext cx="56621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321" name="Rectangle"/>
          <p:cNvSpPr/>
          <p:nvPr/>
        </p:nvSpPr>
        <p:spPr>
          <a:xfrm>
            <a:off x="2598082" y="10101640"/>
            <a:ext cx="9652377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2250" y="4204616"/>
            <a:ext cx="11125200" cy="736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2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25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33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26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2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2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3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332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333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graphicFrame>
        <p:nvGraphicFramePr>
          <p:cNvPr id="1334" name="Table 1"/>
          <p:cNvGraphicFramePr/>
          <p:nvPr/>
        </p:nvGraphicFramePr>
        <p:xfrm>
          <a:off x="14392146" y="6236763"/>
          <a:ext cx="5627853" cy="23224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335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336" name="72"/>
          <p:cNvSpPr txBox="1"/>
          <p:nvPr/>
        </p:nvSpPr>
        <p:spPr>
          <a:xfrm>
            <a:off x="15050451" y="7347477"/>
            <a:ext cx="566218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72</a:t>
            </a:r>
          </a:p>
        </p:txBody>
      </p:sp>
      <p:sp>
        <p:nvSpPr>
          <p:cNvPr id="1337" name="Line"/>
          <p:cNvSpPr/>
          <p:nvPr/>
        </p:nvSpPr>
        <p:spPr>
          <a:xfrm flipH="1">
            <a:off x="14465149" y="7646587"/>
            <a:ext cx="56621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338" name="Line"/>
          <p:cNvSpPr/>
          <p:nvPr/>
        </p:nvSpPr>
        <p:spPr>
          <a:xfrm flipH="1">
            <a:off x="15572254" y="7646587"/>
            <a:ext cx="56621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339" name="Rectangle"/>
          <p:cNvSpPr/>
          <p:nvPr/>
        </p:nvSpPr>
        <p:spPr>
          <a:xfrm>
            <a:off x="2598082" y="10571540"/>
            <a:ext cx="9652377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Enum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Enum</a:t>
            </a:r>
          </a:p>
        </p:txBody>
      </p:sp>
      <p:sp>
        <p:nvSpPr>
          <p:cNvPr id="134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4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4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4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4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4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4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349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350" name="use to declare a list of related constants (enumerators)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use to declare a list of related constants (enumerators)</a:t>
            </a:r>
          </a:p>
          <a:p>
            <a:pPr/>
            <a:r>
              <a:t>has an underlying integral type</a:t>
            </a:r>
          </a:p>
          <a:p>
            <a:pPr/>
            <a:r>
              <a:t>enumerator names leak into enclosing scope</a:t>
            </a:r>
          </a:p>
        </p:txBody>
      </p:sp>
      <p:pic>
        <p:nvPicPr>
          <p:cNvPr id="135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55500" y="1259498"/>
            <a:ext cx="6197600" cy="50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2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260761" y="6834064"/>
            <a:ext cx="102616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Enum clas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Enum class</a:t>
            </a:r>
          </a:p>
        </p:txBody>
      </p:sp>
      <p:sp>
        <p:nvSpPr>
          <p:cNvPr id="135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6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5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5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5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5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61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1362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363" name="scopes enumerator names, avoids name clashe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scopes enumerator names, avoids name clashes</a:t>
            </a:r>
          </a:p>
          <a:p>
            <a:pPr/>
            <a:r>
              <a:t>strong typing, no automatic conversion to int</a:t>
            </a:r>
          </a:p>
        </p:txBody>
      </p:sp>
      <p:pic>
        <p:nvPicPr>
          <p:cNvPr id="136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68891" y="1540526"/>
            <a:ext cx="9194801" cy="50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5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68891" y="7125097"/>
            <a:ext cx="91948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68" name="More concrete example"/>
          <p:cNvSpPr txBox="1"/>
          <p:nvPr>
            <p:ph type="title" idx="4294967295"/>
          </p:nvPr>
        </p:nvSpPr>
        <p:spPr>
          <a:xfrm>
            <a:off x="1206500" y="952500"/>
            <a:ext cx="11596560" cy="1435100"/>
          </a:xfrm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More concrete example</a:t>
            </a:r>
          </a:p>
        </p:txBody>
      </p:sp>
      <p:grpSp>
        <p:nvGrpSpPr>
          <p:cNvPr id="137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6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7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7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7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74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1375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pic>
        <p:nvPicPr>
          <p:cNvPr id="137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83100" y="2951234"/>
            <a:ext cx="15417800" cy="9194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typedef and using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typedef and using</a:t>
            </a:r>
          </a:p>
        </p:txBody>
      </p:sp>
      <p:sp>
        <p:nvSpPr>
          <p:cNvPr id="137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8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8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8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8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8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85" name="C++98 / C++11"/>
          <p:cNvSpPr txBox="1"/>
          <p:nvPr/>
        </p:nvSpPr>
        <p:spPr>
          <a:xfrm>
            <a:off x="2647" y="2528"/>
            <a:ext cx="223479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 / C++11</a:t>
            </a:r>
          </a:p>
        </p:txBody>
      </p:sp>
      <p:sp>
        <p:nvSpPr>
          <p:cNvPr id="1386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387" name="C++98"/>
          <p:cNvSpPr txBox="1"/>
          <p:nvPr/>
        </p:nvSpPr>
        <p:spPr>
          <a:xfrm>
            <a:off x="2242383" y="4223426"/>
            <a:ext cx="1963828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C++98</a:t>
            </a:r>
          </a:p>
        </p:txBody>
      </p:sp>
      <p:sp>
        <p:nvSpPr>
          <p:cNvPr id="1388" name="C++11"/>
          <p:cNvSpPr txBox="1"/>
          <p:nvPr/>
        </p:nvSpPr>
        <p:spPr>
          <a:xfrm>
            <a:off x="13332519" y="4223426"/>
            <a:ext cx="1963827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C++11</a:t>
            </a:r>
          </a:p>
        </p:txBody>
      </p:sp>
      <p:pic>
        <p:nvPicPr>
          <p:cNvPr id="138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27908" y="5329080"/>
            <a:ext cx="7696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0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274809" y="5328865"/>
            <a:ext cx="89916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139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9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9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9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9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9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99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400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401" name="Rectangle"/>
          <p:cNvSpPr/>
          <p:nvPr/>
        </p:nvSpPr>
        <p:spPr>
          <a:xfrm>
            <a:off x="1229879" y="9083209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140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0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0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0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0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0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10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411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412" name="Rectangle"/>
          <p:cNvSpPr/>
          <p:nvPr/>
        </p:nvSpPr>
        <p:spPr>
          <a:xfrm>
            <a:off x="1229879" y="10301472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2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7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258" name="The first classic application"/>
          <p:cNvSpPr txBox="1"/>
          <p:nvPr>
            <p:ph type="title" idx="4294967295"/>
          </p:nvPr>
        </p:nvSpPr>
        <p:spPr>
          <a:xfrm>
            <a:off x="1206500" y="952500"/>
            <a:ext cx="13695940" cy="1435100"/>
          </a:xfrm>
          <a:prstGeom prst="rect">
            <a:avLst/>
          </a:prstGeom>
        </p:spPr>
        <p:txBody>
          <a:bodyPr/>
          <a:lstStyle/>
          <a:p>
            <a:pPr/>
            <a:r>
              <a:t>The first classic application </a:t>
            </a:r>
          </a:p>
        </p:txBody>
      </p:sp>
      <p:sp>
        <p:nvSpPr>
          <p:cNvPr id="259" name="program.cpp"/>
          <p:cNvSpPr txBox="1"/>
          <p:nvPr/>
        </p:nvSpPr>
        <p:spPr>
          <a:xfrm>
            <a:off x="703564" y="2710386"/>
            <a:ext cx="363778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program.cpp</a:t>
            </a:r>
          </a:p>
        </p:txBody>
      </p:sp>
      <p:sp>
        <p:nvSpPr>
          <p:cNvPr id="26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261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6909" y="3816203"/>
            <a:ext cx="10506035" cy="39337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1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1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1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1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1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2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421" name="Language Basics | References"/>
          <p:cNvSpPr txBox="1"/>
          <p:nvPr/>
        </p:nvSpPr>
        <p:spPr>
          <a:xfrm>
            <a:off x="20161439" y="3143"/>
            <a:ext cx="422940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References</a:t>
            </a:r>
          </a:p>
        </p:txBody>
      </p:sp>
      <p:sp>
        <p:nvSpPr>
          <p:cNvPr id="1422" name="Referenc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References</a:t>
            </a:r>
          </a:p>
        </p:txBody>
      </p:sp>
      <p:sp>
        <p:nvSpPr>
          <p:cNvPr id="1423" name="References allow for direct access to another objec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References allow for direct access to another object</a:t>
            </a:r>
          </a:p>
          <a:p>
            <a:pPr/>
            <a:r>
              <a:t>They can be used as shortcuts / better readability</a:t>
            </a:r>
          </a:p>
          <a:p>
            <a:pPr/>
            <a:r>
              <a:t>They can be declared const to allow only read access</a:t>
            </a:r>
          </a:p>
        </p:txBody>
      </p:sp>
      <p:pic>
        <p:nvPicPr>
          <p:cNvPr id="142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31852" y="4224263"/>
            <a:ext cx="12231252" cy="52674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References vs 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>
            <a:lvl1pPr defTabSz="2218888">
              <a:defRPr spc="-154" sz="7735"/>
            </a:lvl1pPr>
          </a:lstStyle>
          <a:p>
            <a:pPr/>
            <a:r>
              <a:t>References vs pointers</a:t>
            </a:r>
          </a:p>
        </p:txBody>
      </p:sp>
      <p:sp>
        <p:nvSpPr>
          <p:cNvPr id="1427" name="Natural syntax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Natural syntax</a:t>
            </a:r>
          </a:p>
          <a:p>
            <a:pPr/>
            <a:r>
              <a:t>Cannot be null</a:t>
            </a:r>
          </a:p>
          <a:p>
            <a:pPr/>
            <a:r>
              <a:t>Must be assigned when defined, cannot be reassigned</a:t>
            </a:r>
          </a:p>
          <a:p>
            <a:pPr/>
            <a:r>
              <a:t>Prefer using references instead of pointers</a:t>
            </a:r>
          </a:p>
          <a:p>
            <a:pPr/>
            <a:r>
              <a:t>Mark references </a:t>
            </a:r>
            <a:r>
              <a:rPr>
                <a:solidFill>
                  <a:srgbClr val="0080FF"/>
                </a:solidFill>
              </a:rPr>
              <a:t>const</a:t>
            </a:r>
            <a:r>
              <a:t> to prevent modification</a:t>
            </a:r>
          </a:p>
        </p:txBody>
      </p:sp>
      <p:sp>
        <p:nvSpPr>
          <p:cNvPr id="142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3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2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3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3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3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435" name="Language Basics | References"/>
          <p:cNvSpPr txBox="1"/>
          <p:nvPr/>
        </p:nvSpPr>
        <p:spPr>
          <a:xfrm>
            <a:off x="20161439" y="3143"/>
            <a:ext cx="422940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143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4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3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4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4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4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44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445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446" name="Rectangle"/>
          <p:cNvSpPr/>
          <p:nvPr/>
        </p:nvSpPr>
        <p:spPr>
          <a:xfrm>
            <a:off x="1229879" y="10301472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144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5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5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5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5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5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55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456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457" name="Rectangle"/>
          <p:cNvSpPr/>
          <p:nvPr/>
        </p:nvSpPr>
        <p:spPr>
          <a:xfrm>
            <a:off x="1229879" y="11519735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Function without param and no return"/>
          <p:cNvSpPr txBox="1"/>
          <p:nvPr>
            <p:ph type="title" idx="4294967295"/>
          </p:nvPr>
        </p:nvSpPr>
        <p:spPr>
          <a:xfrm>
            <a:off x="1206500" y="952500"/>
            <a:ext cx="18938645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 without param and no return</a:t>
            </a:r>
          </a:p>
        </p:txBody>
      </p:sp>
      <p:sp>
        <p:nvSpPr>
          <p:cNvPr id="146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6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6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6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6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6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6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467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46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29400" y="4322834"/>
            <a:ext cx="11125200" cy="6451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Function without param and return"/>
          <p:cNvSpPr txBox="1"/>
          <p:nvPr>
            <p:ph type="title" idx="4294967295"/>
          </p:nvPr>
        </p:nvSpPr>
        <p:spPr>
          <a:xfrm>
            <a:off x="1206500" y="952500"/>
            <a:ext cx="18938645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 without param and return</a:t>
            </a:r>
          </a:p>
        </p:txBody>
      </p:sp>
      <p:sp>
        <p:nvSpPr>
          <p:cNvPr id="147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7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7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7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7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7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7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478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47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45300" y="4094234"/>
            <a:ext cx="10693400" cy="6908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Function with param and no return"/>
          <p:cNvSpPr txBox="1"/>
          <p:nvPr>
            <p:ph type="title" idx="4294967295"/>
          </p:nvPr>
        </p:nvSpPr>
        <p:spPr>
          <a:xfrm>
            <a:off x="1206500" y="952500"/>
            <a:ext cx="18938645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 with param and no return</a:t>
            </a:r>
          </a:p>
        </p:txBody>
      </p:sp>
      <p:sp>
        <p:nvSpPr>
          <p:cNvPr id="148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8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8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8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8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8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8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489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49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77100" y="4094234"/>
            <a:ext cx="9829800" cy="6908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Function with param and return"/>
          <p:cNvSpPr txBox="1"/>
          <p:nvPr>
            <p:ph type="title" idx="4294967295"/>
          </p:nvPr>
        </p:nvSpPr>
        <p:spPr>
          <a:xfrm>
            <a:off x="1206500" y="952500"/>
            <a:ext cx="18938645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 with param and return</a:t>
            </a:r>
          </a:p>
        </p:txBody>
      </p:sp>
      <p:sp>
        <p:nvSpPr>
          <p:cNvPr id="149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9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9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9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9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9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9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00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50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11900" y="4094234"/>
            <a:ext cx="11760200" cy="6908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Function with params and return"/>
          <p:cNvSpPr txBox="1"/>
          <p:nvPr>
            <p:ph type="title" idx="4294967295"/>
          </p:nvPr>
        </p:nvSpPr>
        <p:spPr>
          <a:xfrm>
            <a:off x="1206500" y="952500"/>
            <a:ext cx="18938645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 with params and return</a:t>
            </a:r>
          </a:p>
        </p:txBody>
      </p:sp>
      <p:sp>
        <p:nvSpPr>
          <p:cNvPr id="150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0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50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0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0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0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1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11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51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0" y="4094234"/>
            <a:ext cx="12192000" cy="6908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Function with default argument"/>
          <p:cNvSpPr txBox="1"/>
          <p:nvPr>
            <p:ph type="title" idx="4294967295"/>
          </p:nvPr>
        </p:nvSpPr>
        <p:spPr>
          <a:xfrm>
            <a:off x="1206500" y="952500"/>
            <a:ext cx="18938645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 with default argument</a:t>
            </a:r>
          </a:p>
        </p:txBody>
      </p:sp>
      <p:sp>
        <p:nvSpPr>
          <p:cNvPr id="151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2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51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1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1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1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2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22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52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81700" y="3408434"/>
            <a:ext cx="12420600" cy="828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